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256" r:id="rId2"/>
    <p:sldId id="334" r:id="rId3"/>
    <p:sldId id="327" r:id="rId4"/>
    <p:sldId id="303" r:id="rId5"/>
    <p:sldId id="325" r:id="rId6"/>
    <p:sldId id="335" r:id="rId7"/>
    <p:sldId id="328" r:id="rId8"/>
    <p:sldId id="291" r:id="rId9"/>
    <p:sldId id="292" r:id="rId10"/>
    <p:sldId id="293" r:id="rId11"/>
    <p:sldId id="294" r:id="rId12"/>
    <p:sldId id="336" r:id="rId13"/>
    <p:sldId id="330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32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156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0D5E0-2DA1-42D8-95BE-A4409F7757B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D59B-DF64-4003-8AED-916DB817E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8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Las proyecciones de la OCDE indican que el 40% de la población mundial vive en cuencas hidrográficas bajo estrés hídrico y que la demanda del agua se incrementará en un 55% para el año 2050 (OECD, 2012a).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Para el año 2050 se espera que  240 millones de personas sigan aún sin acceso al agua potable y que 1400 millones tampoco al saneamiento básico.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La infraestructura hidráulica en el área de la OCDE está envejeciendo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dirty="0" smtClean="0">
                <a:latin typeface="Century Gothic" panose="020B0502020202020204" pitchFamily="34" charset="0"/>
              </a:rPr>
              <a:t>La sobre-explotación y contaminación de los acuíferos a nivel mundial planteará retos importantes a la seguridad alimentaria, a la salud de los ecosistemas y al suministro de agua potable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Se requiere una inversión considerable, que se estima en USD 6,7 billones hasta el 2050, para renovar y modernizar la infraestructura de suministro de agua y saneamiento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E29-ED7C-48E1-A6DE-38F0901685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5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 OCDE </a:t>
            </a:r>
            <a:r>
              <a:rPr lang="en-GB" dirty="0" err="1" smtClean="0"/>
              <a:t>defiende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“</a:t>
            </a:r>
            <a:r>
              <a:rPr lang="es-ES_tradnl" dirty="0" smtClean="0"/>
              <a:t>Crisis de Agua” son la mayoría del tiempo “Crisis de Gobernanza”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Hacer</a:t>
            </a:r>
            <a:r>
              <a:rPr lang="en-GB" altLang="en-US" sz="1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frente</a:t>
            </a:r>
            <a:r>
              <a:rPr lang="en-GB" altLang="en-US" sz="1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GB" altLang="en-US" sz="1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10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retos</a:t>
            </a:r>
            <a:r>
              <a:rPr lang="en-GB" altLang="en-US" sz="1000" b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10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futuros</a:t>
            </a:r>
            <a:r>
              <a:rPr lang="en-GB" altLang="en-US" sz="1000" b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GB" altLang="en-US" sz="10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agua</a:t>
            </a:r>
            <a:r>
              <a:rPr lang="en-GB" altLang="en-US" sz="1000" b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requiere</a:t>
            </a:r>
            <a:r>
              <a:rPr lang="en-GB" altLang="en-US" sz="1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más</a:t>
            </a:r>
            <a:r>
              <a:rPr lang="en-GB" altLang="en-US" sz="1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financiamiento</a:t>
            </a:r>
            <a:r>
              <a:rPr lang="en-GB" altLang="en-US" sz="10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altLang="en-US" sz="10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hidrología</a:t>
            </a:r>
            <a:endParaRPr lang="en-GB" altLang="en-US" sz="100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00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000" dirty="0" smtClean="0"/>
              <a:t>La falta de rendición de cuentas se consideró un obstáculo importante para las políticas del agua.</a:t>
            </a:r>
            <a:r>
              <a:rPr lang="es-ES_tradnl" sz="1000" baseline="0" dirty="0" smtClean="0"/>
              <a:t> L</a:t>
            </a:r>
            <a:r>
              <a:rPr lang="es-ES_tradnl" sz="1000" dirty="0" smtClean="0"/>
              <a:t>os principales problemas tienen que ver con la falta de interés público y la poca participación de las asociaciones de usuarios de agua en la formulación de políticas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 smtClean="0"/>
              <a:t>la fragmentación de funciones y responsabilidades</a:t>
            </a:r>
            <a:r>
              <a:rPr lang="es-ES_tradnl" sz="1000" baseline="0" dirty="0" smtClean="0"/>
              <a:t>  es un </a:t>
            </a:r>
            <a:r>
              <a:rPr lang="es-ES_tradnl" sz="1000" dirty="0" smtClean="0"/>
              <a:t>obstáculo para una política del agua efectiva.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 smtClean="0"/>
              <a:t>Varios países destacaron la falta de coincidencia entre las zonas administrativas y las fronteras hidrológicas como un reto, aunque se hayan creado entidades de gestión de cuencas fluviales en muchos países.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 smtClean="0"/>
              <a:t>La información sigue siendo un obstáculo notable para la implementación efectiva de políticas del agua. En particular, generar y compartir información adecuada entre los actores pertinentes, al igual que la dispersión y fragmentación de los datos primarios sobre agua y medio ambiente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 smtClean="0"/>
              <a:t>Las falta de capacidades también se señaló</a:t>
            </a:r>
            <a:r>
              <a:rPr lang="es-ES_tradnl" sz="1000" baseline="0" dirty="0" smtClean="0"/>
              <a:t> como un reto importante. </a:t>
            </a:r>
            <a:r>
              <a:rPr lang="es-ES_tradnl" sz="1000" dirty="0" smtClean="0"/>
              <a:t>No sólo la falta de conocimiento técnico y especializado, sino también la falta de personal (en los niveles central y subcentral) y la existencia de infraestructura obsoleta.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000" kern="1200" dirty="0" smtClean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5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4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5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OCDE ha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empírica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pilares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Benchmarking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efectuado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región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ALC,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desarrolló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Diálogos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destacan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diálogos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México (2013)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(2015), que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permitieron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profundizar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resaltados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2012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Diseñar un mapeo institucional de la distribución de roles y responsabilidades a distintos niveles : Quién está a cargo de Qué?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Identificar desafíos de coordinación y de capacidad entre ministerios, niveles de gobierno y actores locales: cuales son las principales brechas de gobernanza multinivel?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dirty="0" smtClean="0"/>
              <a:t>Identificar buenas prácticas de gobernanza para  coordinar políticas de agua y fortalecer capacidades de los actores públicos a cargo de políticas de agua: qué instrumentos de gobernanza?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temático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permitió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desentrañar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obstáculos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gobernanza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espec’ficos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gobernanza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el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involucramiento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gobernanza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reguladores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sector del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gobernanza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ciudades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 smtClean="0"/>
          </a:p>
          <a:p>
            <a:pPr marL="342900" lvl="8" indent="-342900">
              <a:buFont typeface="Wingdings" panose="05000000000000000000" pitchFamily="2" charset="2"/>
              <a:buChar char="ü"/>
              <a:defRPr/>
            </a:pP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Se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necesita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500" b="1" kern="1200" dirty="0" err="1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diagnóstico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prágmatico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e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implementación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GB" sz="1500" b="1" kern="1200" dirty="0" err="1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herramientas</a:t>
            </a:r>
            <a:endParaRPr lang="en-GB" sz="1500" b="1" kern="1200" dirty="0" smtClean="0">
              <a:solidFill>
                <a:schemeClr val="tx2"/>
              </a:solidFill>
              <a:latin typeface="+mn-lt"/>
              <a:ea typeface="+mn-ea"/>
              <a:cs typeface="Arial" pitchFamily="34" charset="0"/>
            </a:endParaRPr>
          </a:p>
          <a:p>
            <a:pPr marL="342900" lvl="8" indent="-342900">
              <a:buFont typeface="Wingdings" panose="05000000000000000000" pitchFamily="2" charset="2"/>
              <a:buChar char="ü"/>
              <a:defRPr/>
            </a:pP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Es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importante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500" b="1" kern="1200" dirty="0" err="1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hacer</a:t>
            </a:r>
            <a:r>
              <a:rPr lang="en-GB" sz="15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 balance 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de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qué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funciona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bien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y </a:t>
            </a:r>
            <a:r>
              <a:rPr lang="en-GB" sz="15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qué</a:t>
            </a:r>
            <a:r>
              <a:rPr lang="en-GB" sz="15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no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5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Principios</a:t>
            </a:r>
            <a:r>
              <a:rPr lang="en-US" dirty="0" smtClean="0"/>
              <a:t> de </a:t>
            </a:r>
            <a:r>
              <a:rPr lang="en-US" dirty="0" err="1" smtClean="0"/>
              <a:t>Gobernanza</a:t>
            </a:r>
            <a:r>
              <a:rPr lang="en-US" dirty="0" smtClean="0"/>
              <a:t> del Agua de la OCDE </a:t>
            </a:r>
            <a:r>
              <a:rPr lang="en-US" dirty="0" err="1" smtClean="0"/>
              <a:t>establece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estándares</a:t>
            </a:r>
            <a:r>
              <a:rPr lang="en-US" baseline="0" dirty="0" smtClean="0"/>
              <a:t> para un </a:t>
            </a:r>
            <a:r>
              <a:rPr lang="en-US" baseline="0" dirty="0" err="1" smtClean="0"/>
              <a:t>diseño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implementación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políticas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agua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efectivas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eficientes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inclusivas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incentive a los </a:t>
            </a:r>
            <a:r>
              <a:rPr lang="en-US" baseline="0" dirty="0" err="1" smtClean="0"/>
              <a:t>gobiernos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tomar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acción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5D6D-2341-47C0-9461-1625E011EB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6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D59B-DF64-4003-8AED-916DB817E5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8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7DCAC77-703B-4F15-87BB-C189A2472590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7DCAC77-703B-4F15-87BB-C189A2472590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55C2C75-706A-4511-9A2F-BA40E4B85F7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7DCAC77-703B-4F15-87BB-C189A2472590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55C2C75-706A-4511-9A2F-BA40E4B85F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C5F6-F7FD-458F-8EB6-A2E255FBA382}" type="datetime1">
              <a:rPr lang="en-US"/>
              <a:pPr>
                <a:defRPr/>
              </a:pPr>
              <a:t>29-Nov-2018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C17-5D0A-404E-B859-245B8695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7DCAC77-703B-4F15-87BB-C189A2472590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55C2C75-706A-4511-9A2F-BA40E4B85F7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4.jpg@01D3A0D4.757D1940" TargetMode="External"/><Relationship Id="rId11" Type="http://schemas.openxmlformats.org/officeDocument/2006/relationships/hyperlink" Target="http://www.oecd.org/cfe/regional-policy/oecd-principles-on-water-governance.htm" TargetMode="External"/><Relationship Id="rId5" Type="http://schemas.openxmlformats.org/officeDocument/2006/relationships/image" Target="../media/image48.jpeg"/><Relationship Id="rId10" Type="http://schemas.openxmlformats.org/officeDocument/2006/relationships/image" Target="../media/image51.png"/><Relationship Id="rId4" Type="http://schemas.openxmlformats.org/officeDocument/2006/relationships/image" Target="cid:image002.jpg@01D3A0D4.757D1940" TargetMode="External"/><Relationship Id="rId9" Type="http://schemas.openxmlformats.org/officeDocument/2006/relationships/image" Target="cid:image007.png@01D3A0D4.757D194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oecd.org/governance/oecd-principles-on-water-governance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020080" cy="1823576"/>
          </a:xfrm>
        </p:spPr>
        <p:txBody>
          <a:bodyPr/>
          <a:lstStyle/>
          <a:p>
            <a:pPr algn="ctr"/>
            <a:r>
              <a:rPr lang="es-ES" sz="4000" b="1" dirty="0">
                <a:cs typeface="Calibri" pitchFamily="34" charset="0"/>
              </a:rPr>
              <a:t>Principios de Gobernanza del Agua de la OCDE</a:t>
            </a:r>
            <a:endParaRPr lang="en-GB" sz="4000" b="1" dirty="0"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061" y="4437112"/>
            <a:ext cx="6300000" cy="861774"/>
          </a:xfrm>
        </p:spPr>
        <p:txBody>
          <a:bodyPr/>
          <a:lstStyle/>
          <a:p>
            <a:r>
              <a:rPr lang="fr-FR" b="1" dirty="0" smtClean="0"/>
              <a:t>Oriana Romano</a:t>
            </a:r>
          </a:p>
          <a:p>
            <a:r>
              <a:rPr lang="fr-FR" b="1" dirty="0" err="1" smtClean="0"/>
              <a:t>Programa</a:t>
            </a:r>
            <a:r>
              <a:rPr lang="fr-FR" b="1" dirty="0" smtClean="0"/>
              <a:t> de </a:t>
            </a:r>
            <a:r>
              <a:rPr lang="fr-FR" b="1" dirty="0" err="1" smtClean="0"/>
              <a:t>Gobernanza</a:t>
            </a:r>
            <a:r>
              <a:rPr lang="fr-FR" b="1" dirty="0" smtClean="0"/>
              <a:t> del Agua de la OCDE</a:t>
            </a:r>
          </a:p>
          <a:p>
            <a:endParaRPr lang="fr-FR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5373216"/>
            <a:ext cx="6300000" cy="8617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CONAMA 2018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Palacio Municipal de </a:t>
            </a:r>
            <a:r>
              <a:rPr lang="fr-FR" sz="1600" b="1" dirty="0" err="1">
                <a:solidFill>
                  <a:schemeClr val="bg1"/>
                </a:solidFill>
              </a:rPr>
              <a:t>Congresos</a:t>
            </a:r>
            <a:r>
              <a:rPr lang="fr-FR" sz="1600" b="1" dirty="0">
                <a:solidFill>
                  <a:schemeClr val="bg1"/>
                </a:solidFill>
              </a:rPr>
              <a:t> de </a:t>
            </a:r>
            <a:r>
              <a:rPr lang="fr-FR" sz="1600" b="1" dirty="0" smtClean="0">
                <a:solidFill>
                  <a:schemeClr val="bg1"/>
                </a:solidFill>
              </a:rPr>
              <a:t>Madrid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29 de </a:t>
            </a:r>
            <a:r>
              <a:rPr lang="fr-FR" sz="1600" b="1" dirty="0" err="1">
                <a:solidFill>
                  <a:schemeClr val="bg1"/>
                </a:solidFill>
              </a:rPr>
              <a:t>noviembre</a:t>
            </a:r>
            <a:r>
              <a:rPr lang="fr-FR" sz="1600" b="1" dirty="0">
                <a:solidFill>
                  <a:schemeClr val="bg1"/>
                </a:solidFill>
              </a:rPr>
              <a:t> de 2018 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12776"/>
            <a:ext cx="7354704" cy="496855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es-ES_tradnl" sz="1900" dirty="0" smtClean="0"/>
              <a:t>Producir</a:t>
            </a:r>
            <a:r>
              <a:rPr lang="es-ES_tradnl" sz="1900" dirty="0"/>
              <a:t>, actualizar, y compartir de manera oportuna </a:t>
            </a:r>
            <a:r>
              <a:rPr lang="es-ES_tradnl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datos e información</a:t>
            </a:r>
            <a:r>
              <a:rPr lang="es-ES_tradnl" sz="1900" dirty="0"/>
              <a:t> consistentes, comparables y relevantes relativos al tema del agua, y utilizarlos para guiar, evaluar y mejorar las políticas del agua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es-ES_tradnl" sz="1900" dirty="0" smtClean="0"/>
              <a:t>Asegurar </a:t>
            </a:r>
            <a:r>
              <a:rPr lang="es-ES_tradnl" sz="1900" dirty="0"/>
              <a:t>que los marcos de gobernanza ayuden a movilizar las </a:t>
            </a:r>
            <a:r>
              <a:rPr lang="es-ES_tradnl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finanzas </a:t>
            </a:r>
            <a:r>
              <a:rPr lang="es-ES_tradnl" sz="1900" dirty="0"/>
              <a:t>del agua y a asignar los recursos financieros de manera eficiente, transparente y oportuna</a:t>
            </a:r>
            <a:r>
              <a:rPr lang="en-US" sz="1900" dirty="0"/>
              <a:t>.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es-ES_tradnl" sz="1900" dirty="0" smtClean="0"/>
              <a:t>Asegurar </a:t>
            </a:r>
            <a:r>
              <a:rPr lang="es-ES_tradnl" sz="1900" dirty="0"/>
              <a:t>que los </a:t>
            </a:r>
            <a:r>
              <a:rPr lang="es-ES_tradnl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marcos regulatorios </a:t>
            </a:r>
            <a:r>
              <a:rPr lang="es-ES_tradnl" sz="1900" dirty="0"/>
              <a:t>sólidos de gestión del agua sean implementados y aplicados de manera eficaz en pos del interés público</a:t>
            </a:r>
            <a:r>
              <a:rPr lang="en-US" sz="1900" dirty="0"/>
              <a:t>.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es-ES_tradnl" sz="1900" dirty="0"/>
              <a:t>Promover la adopción e implementación de </a:t>
            </a:r>
            <a:r>
              <a:rPr lang="es-ES_tradnl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prácticas</a:t>
            </a:r>
            <a:r>
              <a:rPr lang="es-ES_tradnl" sz="1900" dirty="0"/>
              <a:t> de gobernanza del agua </a:t>
            </a:r>
            <a:r>
              <a:rPr lang="es-ES_tradnl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innovadoras</a:t>
            </a:r>
            <a:r>
              <a:rPr lang="es-ES_tradnl" sz="1900" dirty="0"/>
              <a:t> entre las autoridades competentes, los órdenes de gobierno y los actores relevantes</a:t>
            </a:r>
            <a:r>
              <a:rPr lang="en-US" sz="1900" dirty="0" smtClean="0"/>
              <a:t>.</a:t>
            </a:r>
            <a:endParaRPr lang="en-US" sz="1900" dirty="0"/>
          </a:p>
          <a:p>
            <a:endParaRPr lang="en-GB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dirty="0"/>
              <a:t>Eficiencia de la gobernanza del agua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101" y="939612"/>
            <a:ext cx="922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00B0F0"/>
                </a:solidFill>
              </a:rPr>
              <a:t>5</a:t>
            </a:r>
            <a:endParaRPr lang="pt-PT" sz="96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2435404"/>
            <a:ext cx="982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00B0F0"/>
                </a:solidFill>
              </a:rPr>
              <a:t>6</a:t>
            </a:r>
            <a:endParaRPr lang="pt-PT" sz="9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95" y="3587532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00B0F0"/>
                </a:solidFill>
              </a:rPr>
              <a:t>7</a:t>
            </a:r>
            <a:endParaRPr lang="pt-PT" sz="9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027692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00B0F0"/>
                </a:solidFill>
              </a:rPr>
              <a:t>8</a:t>
            </a:r>
            <a:endParaRPr lang="pt-PT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628800"/>
            <a:ext cx="7211144" cy="47864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Incorporar </a:t>
            </a:r>
            <a:r>
              <a:rPr lang="es-ES_tradnl" sz="1900" dirty="0"/>
              <a:t>prácticas de </a:t>
            </a:r>
            <a:r>
              <a:rPr lang="es-ES_tradnl" sz="1900" dirty="0">
                <a:solidFill>
                  <a:srgbClr val="00B050"/>
                </a:solidFill>
              </a:rPr>
              <a:t>integridad y transparencia </a:t>
            </a:r>
            <a:r>
              <a:rPr lang="es-ES_tradnl" sz="1900" dirty="0"/>
              <a:t>en todas las políticas del agua, instituciones del agua y marcos de gobernanza del agua para una mayor rendición de cuentas y confianza en la toma de decisiones</a:t>
            </a:r>
            <a:r>
              <a:rPr lang="en-US" sz="1900" dirty="0"/>
              <a:t>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Promover </a:t>
            </a:r>
            <a:r>
              <a:rPr lang="es-ES_tradnl" sz="1900" dirty="0"/>
              <a:t>el </a:t>
            </a:r>
            <a:r>
              <a:rPr lang="es-ES_tradnl" sz="1900" dirty="0">
                <a:solidFill>
                  <a:srgbClr val="00B050"/>
                </a:solidFill>
              </a:rPr>
              <a:t>involucramiento de las partes interesadas </a:t>
            </a:r>
            <a:r>
              <a:rPr lang="es-ES_tradnl" sz="1900" dirty="0"/>
              <a:t>para que coadyuven de manera informada y orientada a resultados en el diseño e implementación de políticas del agua</a:t>
            </a:r>
            <a:r>
              <a:rPr lang="en-US" sz="1900" dirty="0"/>
              <a:t>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Fomentar </a:t>
            </a:r>
            <a:r>
              <a:rPr lang="es-ES_tradnl" sz="1900" dirty="0"/>
              <a:t>marcos de gobernanza del agua que ayuden a </a:t>
            </a:r>
            <a:r>
              <a:rPr lang="es-ES_tradnl" sz="1900" dirty="0">
                <a:solidFill>
                  <a:srgbClr val="00B050"/>
                </a:solidFill>
              </a:rPr>
              <a:t>gestionar los arbitrajes</a:t>
            </a:r>
            <a:r>
              <a:rPr lang="es-ES_tradnl" sz="1900" dirty="0"/>
              <a:t> entre usuarios del agua, áreas rurales y urbanas, y generaciones</a:t>
            </a:r>
            <a:r>
              <a:rPr lang="en-US" sz="1900" dirty="0"/>
              <a:t>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Promover </a:t>
            </a:r>
            <a:r>
              <a:rPr lang="es-ES_tradnl" sz="1900" dirty="0"/>
              <a:t>el </a:t>
            </a:r>
            <a:r>
              <a:rPr lang="es-ES_tradnl" sz="1900" dirty="0">
                <a:solidFill>
                  <a:srgbClr val="00B050"/>
                </a:solidFill>
              </a:rPr>
              <a:t>monitoreo y evaluación </a:t>
            </a:r>
            <a:r>
              <a:rPr lang="es-ES_tradnl" sz="1900" dirty="0"/>
              <a:t>habitual de las políticas  de agua y de la gobernanza del agua cuando proceda, compartir los resultados con el público y realizar ajustes cuando sea necesario</a:t>
            </a:r>
            <a:r>
              <a:rPr lang="en-US" sz="1900" dirty="0"/>
              <a:t>. </a:t>
            </a:r>
            <a:endParaRPr lang="en-GB" sz="1900" dirty="0"/>
          </a:p>
          <a:p>
            <a:endParaRPr lang="en-GB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r>
              <a:rPr lang="es-ES_tradnl" sz="2400" dirty="0"/>
              <a:t>Confianza y participación en la gobernanza del agua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39260"/>
            <a:ext cx="982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00B050"/>
                </a:solidFill>
              </a:rPr>
              <a:t>9</a:t>
            </a:r>
            <a:endParaRPr lang="pt-PT" sz="9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702530"/>
            <a:ext cx="15295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10</a:t>
            </a:r>
            <a:endParaRPr lang="pt-PT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18" y="3861048"/>
            <a:ext cx="1290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11</a:t>
            </a:r>
            <a:endParaRPr lang="pt-PT" sz="9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47" y="5150802"/>
            <a:ext cx="14446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800" b="1" dirty="0" smtClean="0">
                <a:solidFill>
                  <a:srgbClr val="00B050"/>
                </a:solidFill>
              </a:rPr>
              <a:t>12</a:t>
            </a:r>
            <a:endParaRPr lang="pt-PT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564904"/>
            <a:ext cx="7020080" cy="1246495"/>
          </a:xfrm>
        </p:spPr>
        <p:txBody>
          <a:bodyPr/>
          <a:lstStyle/>
          <a:p>
            <a:pPr algn="ctr"/>
            <a:r>
              <a:rPr lang="en-GB" sz="4000" dirty="0" smtClean="0"/>
              <a:t>3. </a:t>
            </a:r>
            <a:r>
              <a:rPr lang="es-ES" sz="4000" dirty="0"/>
              <a:t>Lo que no se mide, no se puede mejorar </a:t>
            </a:r>
            <a:endParaRPr lang="en-GB" sz="4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Implementando </a:t>
            </a:r>
            <a:r>
              <a:rPr lang="es-ES" dirty="0"/>
              <a:t>los Principios de Gobernanza del Agua de la OCDE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8480"/>
            <a:ext cx="3810063" cy="481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44008" y="2204864"/>
            <a:ext cx="432048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B0F0"/>
                </a:solidFill>
              </a:rPr>
              <a:t>11 </a:t>
            </a:r>
            <a:r>
              <a:rPr lang="es-ES" sz="2400" dirty="0" smtClean="0">
                <a:solidFill>
                  <a:schemeClr val="tx1"/>
                </a:solidFill>
              </a:rPr>
              <a:t>pilotos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B0F0"/>
                </a:solidFill>
              </a:rPr>
              <a:t>36 </a:t>
            </a:r>
            <a:r>
              <a:rPr lang="es-ES" sz="2400" dirty="0"/>
              <a:t>indicadores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B0F0"/>
                </a:solidFill>
              </a:rPr>
              <a:t>100</a:t>
            </a:r>
            <a:r>
              <a:rPr lang="es-ES" sz="2400" b="1" dirty="0">
                <a:solidFill>
                  <a:srgbClr val="00B0F0"/>
                </a:solidFill>
              </a:rPr>
              <a:t>+</a:t>
            </a:r>
            <a:r>
              <a:rPr lang="es-ES" sz="2400" dirty="0" smtClean="0"/>
              <a:t> preguntas en la lista de </a:t>
            </a:r>
            <a:r>
              <a:rPr lang="es-ES" sz="2400" dirty="0" err="1" smtClean="0"/>
              <a:t>guia</a:t>
            </a:r>
            <a:endParaRPr lang="es-ES" sz="2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dirty="0" err="1" smtClean="0">
                <a:solidFill>
                  <a:schemeClr val="tx1"/>
                </a:solidFill>
              </a:rPr>
              <a:t>Action</a:t>
            </a:r>
            <a:r>
              <a:rPr lang="es-ES" sz="2400" dirty="0" smtClean="0">
                <a:solidFill>
                  <a:schemeClr val="tx1"/>
                </a:solidFill>
              </a:rPr>
              <a:t> Plan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B0F0"/>
                </a:solidFill>
              </a:rPr>
              <a:t>54</a:t>
            </a:r>
            <a:r>
              <a:rPr lang="es-ES" sz="2400" dirty="0"/>
              <a:t> prácticas de gobernanza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400" dirty="0" err="1" smtClean="0"/>
              <a:t>On</a:t>
            </a:r>
            <a:r>
              <a:rPr lang="es-ES" sz="2400" dirty="0" smtClean="0"/>
              <a:t> line </a:t>
            </a:r>
            <a:r>
              <a:rPr lang="es-ES" sz="2400" b="1" dirty="0" err="1" smtClean="0">
                <a:solidFill>
                  <a:srgbClr val="00B0F0"/>
                </a:solidFill>
              </a:rPr>
              <a:t>map</a:t>
            </a:r>
            <a:endParaRPr lang="es-E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¿Cuáles son los objetivos?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44570"/>
              </p:ext>
            </p:extLst>
          </p:nvPr>
        </p:nvGraphicFramePr>
        <p:xfrm>
          <a:off x="335234" y="1555387"/>
          <a:ext cx="8341221" cy="4622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2351">
                  <a:extLst>
                    <a:ext uri="{9D8B030D-6E8A-4147-A177-3AD203B41FA5}">
                      <a16:colId xmlns:a16="http://schemas.microsoft.com/office/drawing/2014/main" val="3378479416"/>
                    </a:ext>
                  </a:extLst>
                </a:gridCol>
                <a:gridCol w="7158870">
                  <a:extLst>
                    <a:ext uri="{9D8B030D-6E8A-4147-A177-3AD203B41FA5}">
                      <a16:colId xmlns:a16="http://schemas.microsoft.com/office/drawing/2014/main" val="2637270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3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Promover el </a:t>
                      </a:r>
                      <a:r>
                        <a:rPr kumimoji="0"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diálogo</a:t>
                      </a:r>
                      <a:r>
                        <a:rPr kumimoji="0"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a nivel local, de cuenca, regional y nacional.</a:t>
                      </a:r>
                      <a:endParaRPr lang="en-GB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4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Promover la </a:t>
                      </a:r>
                      <a:r>
                        <a:rPr kumimoji="0"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participación inclusiva </a:t>
                      </a:r>
                      <a:r>
                        <a:rPr kumimoji="0"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de las partes interesadas e identificar qué papel pueden tener para lograr un efecto indirecto positivo sobre la gobernanza del agua. </a:t>
                      </a:r>
                      <a:endParaRPr lang="en-GB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3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+mn-lt"/>
                          <a:cs typeface="Calibri" panose="020F0502020204030204" pitchFamily="34" charset="0"/>
                        </a:rPr>
                        <a:t>Fomentar la </a:t>
                      </a:r>
                      <a:r>
                        <a:rPr lang="es-ES" b="1" dirty="0" smtClean="0">
                          <a:latin typeface="+mn-lt"/>
                          <a:cs typeface="Calibri" panose="020F0502020204030204" pitchFamily="34" charset="0"/>
                        </a:rPr>
                        <a:t>transparencia</a:t>
                      </a:r>
                      <a:r>
                        <a:rPr lang="es-ES" b="0" dirty="0" smtClean="0">
                          <a:latin typeface="+mn-lt"/>
                          <a:cs typeface="Calibri" panose="020F0502020204030204" pitchFamily="34" charset="0"/>
                        </a:rPr>
                        <a:t> del funcionamiento de las instituciones relacionadas con el agua</a:t>
                      </a:r>
                      <a:endParaRPr lang="en-GB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63236"/>
                  </a:ext>
                </a:extLst>
              </a:tr>
              <a:tr h="94592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+mn-lt"/>
                          <a:cs typeface="Calibri" panose="020F0502020204030204" pitchFamily="34" charset="0"/>
                        </a:rPr>
                        <a:t>Aumentar la </a:t>
                      </a:r>
                      <a:r>
                        <a:rPr lang="es-ES" b="1" dirty="0" smtClean="0">
                          <a:latin typeface="+mn-lt"/>
                          <a:cs typeface="Calibri" panose="020F0502020204030204" pitchFamily="34" charset="0"/>
                        </a:rPr>
                        <a:t>concienciación</a:t>
                      </a:r>
                      <a:r>
                        <a:rPr lang="es-ES" b="0" dirty="0" smtClean="0">
                          <a:latin typeface="+mn-lt"/>
                          <a:cs typeface="Calibri" panose="020F0502020204030204" pitchFamily="34" charset="0"/>
                        </a:rPr>
                        <a:t> sobre cuestiones concretas que de otra manera no recibirían la misma atención.</a:t>
                      </a:r>
                      <a:endParaRPr lang="en-GB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536105"/>
                  </a:ext>
                </a:extLst>
              </a:tr>
              <a:tr h="1111099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latin typeface="+mn-lt"/>
                          <a:cs typeface="Calibri" panose="020F0502020204030204" pitchFamily="34" charset="0"/>
                        </a:rPr>
                        <a:t>Impulsar actuaciones para </a:t>
                      </a:r>
                      <a:r>
                        <a:rPr lang="es-ES" b="1" dirty="0" smtClean="0">
                          <a:latin typeface="+mn-lt"/>
                          <a:cs typeface="Calibri" panose="020F0502020204030204" pitchFamily="34" charset="0"/>
                        </a:rPr>
                        <a:t>superar las brechas </a:t>
                      </a:r>
                      <a:r>
                        <a:rPr lang="es-ES" b="0" dirty="0" smtClean="0">
                          <a:latin typeface="+mn-lt"/>
                          <a:cs typeface="Calibri" panose="020F0502020204030204" pitchFamily="34" charset="0"/>
                        </a:rPr>
                        <a:t>en la gobernanza del agua. </a:t>
                      </a:r>
                      <a:endParaRPr lang="en-GB" b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15632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5" y="1994289"/>
            <a:ext cx="561905" cy="4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41" y="2649394"/>
            <a:ext cx="647619" cy="647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5" y="3509962"/>
            <a:ext cx="561905" cy="56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41" y="4214225"/>
            <a:ext cx="647619" cy="647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" y="5300603"/>
            <a:ext cx="561905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1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¿En qué consiste el marco?</a:t>
            </a:r>
            <a:endParaRPr lang="en-GB" dirty="0"/>
          </a:p>
        </p:txBody>
      </p:sp>
      <p:pic>
        <p:nvPicPr>
          <p:cNvPr id="4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9979" r="7447" b="15484"/>
          <a:stretch/>
        </p:blipFill>
        <p:spPr bwMode="auto">
          <a:xfrm>
            <a:off x="1475656" y="1772816"/>
            <a:ext cx="5548714" cy="4182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42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dirty="0">
                <a:cs typeface="Calibri" panose="020F0502020204030204" pitchFamily="34" charset="0"/>
              </a:rPr>
              <a:t>La </a:t>
            </a:r>
            <a:r>
              <a:rPr lang="es-ES" sz="2400" b="1" dirty="0">
                <a:cs typeface="Calibri" panose="020F0502020204030204" pitchFamily="34" charset="0"/>
              </a:rPr>
              <a:t>existencia y grado de implantación de</a:t>
            </a:r>
            <a:r>
              <a:rPr lang="es-ES" sz="2400" dirty="0">
                <a:cs typeface="Calibri" panose="020F0502020204030204" pitchFamily="34" charset="0"/>
              </a:rPr>
              <a:t> las condiciones del sistema de gobernanza del agua. </a:t>
            </a:r>
            <a:endParaRPr lang="en-GB" sz="2400" dirty="0">
              <a:cs typeface="Calibri" panose="020F0502020204030204" pitchFamily="34" charset="0"/>
            </a:endParaRPr>
          </a:p>
          <a:p>
            <a:pPr lvl="0"/>
            <a:r>
              <a:rPr lang="es-ES" sz="2400" dirty="0">
                <a:cs typeface="Calibri" panose="020F0502020204030204" pitchFamily="34" charset="0"/>
              </a:rPr>
              <a:t>Los </a:t>
            </a:r>
            <a:r>
              <a:rPr lang="es-ES" sz="2400" b="1" dirty="0">
                <a:cs typeface="Calibri" panose="020F0502020204030204" pitchFamily="34" charset="0"/>
              </a:rPr>
              <a:t>cambios previstos</a:t>
            </a:r>
            <a:r>
              <a:rPr lang="es-ES" sz="2400" dirty="0">
                <a:cs typeface="Calibri" panose="020F0502020204030204" pitchFamily="34" charset="0"/>
              </a:rPr>
              <a:t> en el sistema de gobernanza del agua a lo largo del tiempo.</a:t>
            </a:r>
            <a:endParaRPr lang="en-GB" sz="2400" dirty="0">
              <a:cs typeface="Calibri" panose="020F0502020204030204" pitchFamily="34" charset="0"/>
            </a:endParaRPr>
          </a:p>
          <a:p>
            <a:pPr lvl="0"/>
            <a:r>
              <a:rPr lang="es-ES" sz="2400" dirty="0">
                <a:cs typeface="Calibri" panose="020F0502020204030204" pitchFamily="34" charset="0"/>
              </a:rPr>
              <a:t>El nivel de </a:t>
            </a:r>
            <a:r>
              <a:rPr lang="es-ES" sz="2400" b="1" dirty="0">
                <a:cs typeface="Calibri" panose="020F0502020204030204" pitchFamily="34" charset="0"/>
              </a:rPr>
              <a:t>consenso </a:t>
            </a:r>
            <a:r>
              <a:rPr lang="es-ES" sz="2400" dirty="0">
                <a:cs typeface="Calibri" panose="020F0502020204030204" pitchFamily="34" charset="0"/>
              </a:rPr>
              <a:t>entre las partes interesadas sobre la evaluación realizada</a:t>
            </a:r>
            <a:r>
              <a:rPr lang="es-ES" sz="2400" dirty="0" smtClean="0">
                <a:cs typeface="Calibri" panose="020F0502020204030204" pitchFamily="34" charset="0"/>
              </a:rPr>
              <a:t>.</a:t>
            </a:r>
          </a:p>
          <a:p>
            <a:pPr marL="0" lv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semáforo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204156"/>
            <a:ext cx="6156635" cy="61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5003452"/>
            <a:ext cx="6156635" cy="522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631" y="5773438"/>
            <a:ext cx="6156635" cy="6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 1: Roles y responsabilidades claros</a:t>
            </a:r>
            <a:endParaRPr lang="en-GB" dirty="0"/>
          </a:p>
        </p:txBody>
      </p:sp>
      <p:pic>
        <p:nvPicPr>
          <p:cNvPr id="4" name="Imagen 2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8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46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Visualización del sistema del </a:t>
            </a:r>
            <a:r>
              <a:rPr lang="es-ES" dirty="0" smtClean="0"/>
              <a:t>semáforo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3456384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348880"/>
            <a:ext cx="3240360" cy="2963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0717" y="1619774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4F81BD"/>
                </a:solidFill>
                <a:latin typeface="Caecilia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la situación actual?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27984" y="17905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4F81BD"/>
                </a:solidFill>
                <a:latin typeface="Caecilia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¿Se esperan cambios en los próximos tres años?</a:t>
            </a:r>
            <a:endParaRPr lang="en-GB" b="1" dirty="0">
              <a:solidFill>
                <a:srgbClr val="4F81BD"/>
              </a:solidFill>
              <a:latin typeface="Caecilia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s-E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Transparente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Debe 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compartirse la información, las decisiones deben razonarse y hablarse, y los objetivos han de estar claros desde el comienzo del proceso. </a:t>
            </a:r>
            <a:endParaRPr lang="es-E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s-ES" sz="3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Neutral </a:t>
            </a:r>
            <a:r>
              <a:rPr lang="es-E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no discriminatorio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: Debe escucharse a todas las partes interesadas sin prejuicios, y sus contribuciones han de utilizarse en la evaluación sin ningún tipo de discriminación. </a:t>
            </a:r>
            <a:endParaRPr lang="es-E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s-ES" sz="3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Abierto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: Es importante ir más allá de los "sospechosos habituales" e implicar a actores nuevos y categorías ignoradas 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anteriormente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s-ES" sz="3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visión de futuro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: Cuando se realiza la evaluación, es importante ir pensando en posibles acciones para </a:t>
            </a: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mejorar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9750" algn="l"/>
                <a:tab pos="756285" algn="l"/>
                <a:tab pos="972185" algn="l"/>
                <a:tab pos="457200" algn="l"/>
              </a:tabLst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Además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es preciso que las partes interesadas crean en el proceso y confíen en la institución que lo </a:t>
            </a:r>
            <a:r>
              <a:rPr lang="es-ES" sz="3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lidera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¿Cuáles son las condiciones clave para llevar a cabo la evaluación?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4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020080" cy="2400657"/>
          </a:xfrm>
        </p:spPr>
        <p:txBody>
          <a:bodyPr/>
          <a:lstStyle/>
          <a:p>
            <a:pPr algn="ctr"/>
            <a:r>
              <a:rPr lang="en-GB" sz="4000" dirty="0" smtClean="0"/>
              <a:t>1. Las </a:t>
            </a:r>
            <a:r>
              <a:rPr lang="en-GB" sz="4000" dirty="0"/>
              <a:t>“Crisis del Agua” son la </a:t>
            </a:r>
            <a:r>
              <a:rPr lang="en-GB" sz="4000" dirty="0" err="1"/>
              <a:t>mayoría</a:t>
            </a:r>
            <a:r>
              <a:rPr lang="en-GB" sz="4000" dirty="0"/>
              <a:t> del </a:t>
            </a:r>
            <a:r>
              <a:rPr lang="en-GB" sz="4000" dirty="0" err="1"/>
              <a:t>tiempo</a:t>
            </a:r>
            <a:r>
              <a:rPr lang="en-GB" sz="4000" dirty="0"/>
              <a:t> “Crisis de </a:t>
            </a:r>
            <a:r>
              <a:rPr lang="en-GB" sz="4000" dirty="0" err="1"/>
              <a:t>Gobernanza</a:t>
            </a:r>
            <a:r>
              <a:rPr lang="en-GB" sz="4000" dirty="0"/>
              <a:t>”</a:t>
            </a:r>
            <a:endParaRPr lang="en-GB" sz="4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de partes interesadas clave </a:t>
            </a:r>
            <a:endParaRPr lang="en-GB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66078" cy="4631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42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metodología de evaluación de 10 pasos</a:t>
            </a:r>
            <a:endParaRPr lang="en-GB" dirty="0"/>
          </a:p>
        </p:txBody>
      </p:sp>
      <p:pic>
        <p:nvPicPr>
          <p:cNvPr id="4" name="Imagen 3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35" y="1601788"/>
            <a:ext cx="6770349" cy="4779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9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54 </a:t>
            </a:r>
            <a:r>
              <a:rPr lang="es-ES" dirty="0" smtClean="0"/>
              <a:t>Prácticas de </a:t>
            </a:r>
            <a:r>
              <a:rPr lang="es-ES" dirty="0"/>
              <a:t>Gobernanza del </a:t>
            </a:r>
            <a:r>
              <a:rPr lang="es-ES" dirty="0" smtClean="0"/>
              <a:t>Agua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67" y="1388305"/>
            <a:ext cx="4680520" cy="1520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6692" y="4701744"/>
            <a:ext cx="2317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8"/>
            <a:r>
              <a:rPr lang="es-ES" dirty="0" smtClean="0">
                <a:solidFill>
                  <a:schemeClr val="tx1"/>
                </a:solidFill>
              </a:rPr>
              <a:t>Partes </a:t>
            </a:r>
            <a:r>
              <a:rPr lang="es-ES" dirty="0">
                <a:solidFill>
                  <a:schemeClr val="tx1"/>
                </a:solidFill>
              </a:rPr>
              <a:t>interesadas </a:t>
            </a:r>
            <a:r>
              <a:rPr lang="es-ES" dirty="0" smtClean="0">
                <a:solidFill>
                  <a:schemeClr val="tx1"/>
                </a:solidFill>
              </a:rPr>
              <a:t>(público, privado, </a:t>
            </a:r>
            <a:r>
              <a:rPr lang="es-ES" dirty="0" err="1" smtClean="0">
                <a:solidFill>
                  <a:schemeClr val="tx1"/>
                </a:solidFill>
              </a:rPr>
              <a:t>ONGs</a:t>
            </a:r>
            <a:r>
              <a:rPr lang="es-ES" dirty="0" smtClean="0">
                <a:solidFill>
                  <a:schemeClr val="tx1"/>
                </a:solidFill>
              </a:rPr>
              <a:t>, académico)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Picture 14" descr="cid:image002.jpg@01D3A0D4.757D19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7" y="1599656"/>
            <a:ext cx="73185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id:image004.jpg@01D3A0D4.757D194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8" y="3802848"/>
            <a:ext cx="737027" cy="6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esultado de imagen de user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493207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id:image007.png@01D3A0D4.757D194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7" y="2769361"/>
            <a:ext cx="712015" cy="6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60288" y="2908979"/>
            <a:ext cx="272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8"/>
            <a:r>
              <a:rPr lang="es-ES" dirty="0" smtClean="0">
                <a:solidFill>
                  <a:schemeClr val="tx1"/>
                </a:solidFill>
              </a:rPr>
              <a:t>Funciones </a:t>
            </a:r>
            <a:r>
              <a:rPr lang="es-ES" dirty="0">
                <a:solidFill>
                  <a:schemeClr val="tx1"/>
                </a:solidFill>
              </a:rPr>
              <a:t>del </a:t>
            </a:r>
            <a:r>
              <a:rPr lang="es-ES" dirty="0" smtClean="0">
                <a:solidFill>
                  <a:schemeClr val="tx1"/>
                </a:solidFill>
              </a:rPr>
              <a:t>agua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408" y="3738103"/>
            <a:ext cx="23270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8"/>
            <a:r>
              <a:rPr lang="es-ES" dirty="0" smtClean="0">
                <a:solidFill>
                  <a:schemeClr val="tx1"/>
                </a:solidFill>
              </a:rPr>
              <a:t>Escalas (nacional, cuenca, local</a:t>
            </a:r>
            <a:r>
              <a:rPr lang="es-ES" sz="2400" dirty="0" smtClean="0">
                <a:solidFill>
                  <a:schemeClr val="tx1"/>
                </a:solidFill>
              </a:rPr>
              <a:t>)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090" y="1914828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OCDE y no OCDE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65874"/>
            <a:ext cx="5588019" cy="327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90854" y="6277646"/>
            <a:ext cx="63531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 smtClean="0">
                <a:solidFill>
                  <a:schemeClr val="tx2"/>
                </a:solidFill>
                <a:hlinkClick r:id="rId11"/>
              </a:rPr>
              <a:t>http://www.oecd.org/cfe/regional-policy/oecd-principles-on-water-governance.htm</a:t>
            </a:r>
            <a:r>
              <a:rPr lang="en-GB" sz="1300" dirty="0" smtClean="0">
                <a:solidFill>
                  <a:schemeClr val="tx2"/>
                </a:solidFill>
              </a:rPr>
              <a:t> 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347864" y="3074411"/>
            <a:ext cx="56521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tx2"/>
                </a:solidFill>
              </a:rPr>
              <a:t>Entren a ver el mapa online!</a:t>
            </a:r>
            <a:endParaRPr lang="es-ES_tradnl" sz="2900" dirty="0"/>
          </a:p>
        </p:txBody>
      </p:sp>
    </p:spTree>
    <p:extLst>
      <p:ext uri="{BB962C8B-B14F-4D97-AF65-F5344CB8AC3E}">
        <p14:creationId xmlns:p14="http://schemas.microsoft.com/office/powerpoint/2010/main" val="1522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119454"/>
            <a:ext cx="7020080" cy="682816"/>
          </a:xfrm>
        </p:spPr>
        <p:txBody>
          <a:bodyPr/>
          <a:lstStyle/>
          <a:p>
            <a:pPr algn="ctr"/>
            <a:r>
              <a:rPr lang="fr-FR" sz="5400" dirty="0" smtClean="0"/>
              <a:t>Gracias!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804056" cy="1887696"/>
          </a:xfrm>
        </p:spPr>
        <p:txBody>
          <a:bodyPr/>
          <a:lstStyle/>
          <a:p>
            <a:r>
              <a:rPr lang="fr-FR" sz="2800" dirty="0" smtClean="0"/>
              <a:t>P</a:t>
            </a:r>
            <a:r>
              <a:rPr lang="fr-FR" sz="2800" dirty="0"/>
              <a:t>ar</a:t>
            </a:r>
            <a:r>
              <a:rPr lang="fr-FR" sz="2800" dirty="0" smtClean="0"/>
              <a:t>a </a:t>
            </a:r>
            <a:r>
              <a:rPr lang="fr-FR" sz="2800" dirty="0" err="1" smtClean="0"/>
              <a:t>más</a:t>
            </a:r>
            <a:r>
              <a:rPr lang="fr-FR" sz="2800" dirty="0" smtClean="0"/>
              <a:t> </a:t>
            </a:r>
            <a:r>
              <a:rPr lang="fr-FR" sz="2800" dirty="0" err="1" smtClean="0"/>
              <a:t>información</a:t>
            </a:r>
            <a:r>
              <a:rPr lang="fr-FR" sz="2800" dirty="0" smtClean="0"/>
              <a:t> visite: </a:t>
            </a:r>
          </a:p>
          <a:p>
            <a:endParaRPr lang="fr-FR" sz="2800" b="1" dirty="0">
              <a:solidFill>
                <a:schemeClr val="accent3"/>
              </a:solidFill>
            </a:endParaRPr>
          </a:p>
          <a:p>
            <a:pPr algn="ctr"/>
            <a:r>
              <a:rPr lang="es-AR" sz="2800" b="1" dirty="0" smtClean="0"/>
              <a:t>www.oecd.org/gov/water</a:t>
            </a:r>
          </a:p>
          <a:p>
            <a:pPr algn="ctr"/>
            <a:endParaRPr lang="es-AR" sz="2800" b="1" dirty="0" smtClean="0"/>
          </a:p>
          <a:p>
            <a:endParaRPr lang="es-AR" sz="2800" b="1" dirty="0">
              <a:solidFill>
                <a:schemeClr val="accent3"/>
              </a:solidFill>
            </a:endParaRPr>
          </a:p>
          <a:p>
            <a:r>
              <a:rPr lang="es-AR" sz="2800" dirty="0" smtClean="0"/>
              <a:t>o contacte a: oriana.romano@oecd.org</a:t>
            </a:r>
            <a:r>
              <a:rPr lang="es-AR" sz="2800" b="1" dirty="0">
                <a:solidFill>
                  <a:srgbClr val="3333FF"/>
                </a:solidFill>
              </a:rPr>
              <a:t/>
            </a:r>
            <a:br>
              <a:rPr lang="es-AR" sz="2800" b="1" dirty="0">
                <a:solidFill>
                  <a:srgbClr val="3333FF"/>
                </a:solidFill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15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524448" cy="1022400"/>
          </a:xfrm>
        </p:spPr>
        <p:txBody>
          <a:bodyPr/>
          <a:lstStyle/>
          <a:p>
            <a:r>
              <a:rPr lang="es-ES" dirty="0" smtClean="0"/>
              <a:t>Los </a:t>
            </a:r>
            <a:r>
              <a:rPr lang="es-ES" dirty="0"/>
              <a:t>retos </a:t>
            </a:r>
            <a:r>
              <a:rPr lang="es-ES" dirty="0" smtClean="0"/>
              <a:t>del </a:t>
            </a:r>
            <a:r>
              <a:rPr lang="es-ES" dirty="0"/>
              <a:t>agua </a:t>
            </a:r>
            <a:r>
              <a:rPr lang="es-ES" dirty="0" smtClean="0"/>
              <a:t>con horizonte a 2050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" y="3183490"/>
            <a:ext cx="792088" cy="103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" y="1573169"/>
            <a:ext cx="936104" cy="10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57" y="3149765"/>
            <a:ext cx="1080120" cy="9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3106" y="3379726"/>
            <a:ext cx="357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La </a:t>
            </a:r>
            <a:r>
              <a:rPr lang="es-ES" dirty="0"/>
              <a:t>demanda del agua se incrementará en un </a:t>
            </a:r>
            <a:r>
              <a:rPr lang="es-ES" b="1" dirty="0">
                <a:solidFill>
                  <a:schemeClr val="tx2"/>
                </a:solidFill>
              </a:rPr>
              <a:t>55%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79776" y="1700102"/>
            <a:ext cx="316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tx2"/>
                </a:solidFill>
              </a:rPr>
              <a:t>240 millones </a:t>
            </a:r>
            <a:r>
              <a:rPr lang="es-ES" dirty="0"/>
              <a:t>de personas </a:t>
            </a:r>
            <a:r>
              <a:rPr lang="es-ES" dirty="0" smtClean="0"/>
              <a:t>seguirán aún </a:t>
            </a:r>
            <a:r>
              <a:rPr lang="es-ES" dirty="0"/>
              <a:t>sin acceso </a:t>
            </a:r>
            <a:r>
              <a:rPr lang="es-ES" dirty="0" smtClean="0"/>
              <a:t>a </a:t>
            </a:r>
            <a:r>
              <a:rPr lang="es-ES" dirty="0"/>
              <a:t>agua potable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77314" y="3183490"/>
            <a:ext cx="3074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tx2"/>
                </a:solidFill>
              </a:rPr>
              <a:t>40% </a:t>
            </a:r>
            <a:r>
              <a:rPr lang="es-ES" dirty="0"/>
              <a:t>de la población mundial </a:t>
            </a:r>
            <a:r>
              <a:rPr lang="es-ES" dirty="0" smtClean="0"/>
              <a:t>vivirá en </a:t>
            </a:r>
            <a:r>
              <a:rPr lang="es-ES" dirty="0"/>
              <a:t>cuencas hidrográficas bajo estrés hídrico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673660" y="1610022"/>
            <a:ext cx="3218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schemeClr val="tx2"/>
                </a:solidFill>
              </a:rPr>
              <a:t>1400 millones </a:t>
            </a:r>
            <a:r>
              <a:rPr lang="es-ES" dirty="0"/>
              <a:t>de personas seguirán aún sin acceso </a:t>
            </a:r>
            <a:r>
              <a:rPr lang="es-ES" dirty="0" smtClean="0"/>
              <a:t>a saneamiento </a:t>
            </a:r>
            <a:r>
              <a:rPr lang="es-ES" dirty="0"/>
              <a:t>básico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02" y="1491919"/>
            <a:ext cx="1247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7085" y="4990751"/>
            <a:ext cx="702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$</a:t>
            </a:r>
            <a:r>
              <a:rPr lang="en-US" b="1" dirty="0" smtClean="0">
                <a:solidFill>
                  <a:schemeClr val="tx2"/>
                </a:solidFill>
              </a:rPr>
              <a:t>6,7 </a:t>
            </a:r>
            <a:r>
              <a:rPr lang="en-US" b="1" dirty="0" err="1" smtClean="0">
                <a:solidFill>
                  <a:schemeClr val="tx2"/>
                </a:solidFill>
              </a:rPr>
              <a:t>billones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s-ES" dirty="0"/>
              <a:t>para renovar y modernizar la infraestructura de suministro de agua y saneamiento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" y="4869160"/>
            <a:ext cx="959371" cy="8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sz="2800" dirty="0" smtClean="0"/>
              <a:t>Las </a:t>
            </a:r>
            <a:r>
              <a:rPr lang="en-GB" sz="2800" dirty="0" smtClean="0"/>
              <a:t>“</a:t>
            </a:r>
            <a:r>
              <a:rPr lang="en-GB" sz="2800" dirty="0"/>
              <a:t>Crisis de </a:t>
            </a:r>
            <a:r>
              <a:rPr lang="en-GB" sz="2800" dirty="0" err="1"/>
              <a:t>Gobernanza</a:t>
            </a:r>
            <a:r>
              <a:rPr lang="en-GB" sz="2800" dirty="0"/>
              <a:t>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14127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_tradnl" sz="1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Agua es un problema local y global con </a:t>
            </a:r>
            <a:r>
              <a:rPr lang="es-ES_tradnl" sz="1600" b="1" dirty="0" smtClean="0">
                <a:solidFill>
                  <a:schemeClr val="tx2"/>
                </a:solidFill>
                <a:cs typeface="Arial" pitchFamily="34" charset="0"/>
              </a:rPr>
              <a:t>múltiples actores </a:t>
            </a:r>
            <a:r>
              <a:rPr lang="es-ES_tradnl" sz="1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 diferentes niveles</a:t>
            </a:r>
          </a:p>
          <a:p>
            <a:pPr marL="285750" lvl="8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_tradnl" sz="1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Las interdependencias entre actores son manejadas de manera pobre</a:t>
            </a:r>
          </a:p>
          <a:p>
            <a:pPr marL="285750" lvl="8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_tradnl" sz="1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Todos los países experimentan </a:t>
            </a:r>
            <a:r>
              <a:rPr lang="es-ES_tradnl" sz="1600" b="1" dirty="0" smtClean="0">
                <a:solidFill>
                  <a:schemeClr val="tx2"/>
                </a:solidFill>
                <a:cs typeface="Arial" pitchFamily="34" charset="0"/>
              </a:rPr>
              <a:t>fragmentación </a:t>
            </a:r>
            <a:r>
              <a:rPr lang="es-ES_tradnl" sz="1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institucional y territorial </a:t>
            </a:r>
          </a:p>
          <a:p>
            <a:pPr marL="285750" lvl="8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_tradnl" sz="16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Muchos países tienen problemas para identificar  </a:t>
            </a:r>
            <a:r>
              <a:rPr lang="es-ES_tradnl" sz="1600" b="1" dirty="0" smtClean="0">
                <a:solidFill>
                  <a:schemeClr val="tx2"/>
                </a:solidFill>
                <a:cs typeface="Arial" pitchFamily="34" charset="0"/>
              </a:rPr>
              <a:t>quién hace qué</a:t>
            </a:r>
            <a:endParaRPr lang="es-ES_tradn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9" name="Picture 9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r="5600"/>
          <a:stretch/>
        </p:blipFill>
        <p:spPr bwMode="auto">
          <a:xfrm>
            <a:off x="2123727" y="3284984"/>
            <a:ext cx="4358155" cy="32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6677" y="3013214"/>
            <a:ext cx="6330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Marco de </a:t>
            </a:r>
            <a:r>
              <a:rPr lang="en-GB" sz="1200" b="1" dirty="0" err="1" smtClean="0">
                <a:solidFill>
                  <a:schemeClr val="tx2"/>
                </a:solidFill>
              </a:rPr>
              <a:t>Gobernanza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 err="1" smtClean="0">
                <a:solidFill>
                  <a:schemeClr val="tx2"/>
                </a:solidFill>
              </a:rPr>
              <a:t>Multinivel</a:t>
            </a:r>
            <a:r>
              <a:rPr lang="en-GB" sz="1200" b="1" dirty="0" smtClean="0">
                <a:solidFill>
                  <a:schemeClr val="tx2"/>
                </a:solidFill>
              </a:rPr>
              <a:t>:“Mind the Gaps, Bridge the Gaps” 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1883" y="6525344"/>
            <a:ext cx="347242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b="1" dirty="0" smtClean="0">
                <a:solidFill>
                  <a:srgbClr val="002060"/>
                </a:solidFill>
                <a:latin typeface="+mj-lt"/>
              </a:rPr>
              <a:t>OECD 2011 : Water Governance in OECD Countries : a Multi-Level Approach </a:t>
            </a:r>
          </a:p>
        </p:txBody>
      </p:sp>
    </p:spTree>
    <p:extLst>
      <p:ext uri="{BB962C8B-B14F-4D97-AF65-F5344CB8AC3E}">
        <p14:creationId xmlns:p14="http://schemas.microsoft.com/office/powerpoint/2010/main" val="20822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115617" y="307355"/>
            <a:ext cx="7776864" cy="864295"/>
          </a:xfrm>
        </p:spPr>
        <p:txBody>
          <a:bodyPr/>
          <a:lstStyle/>
          <a:p>
            <a:pPr>
              <a:defRPr/>
            </a:pPr>
            <a:r>
              <a:rPr lang="en-GB" sz="2500" dirty="0" err="1" smtClean="0"/>
              <a:t>Ejemplos</a:t>
            </a:r>
            <a:r>
              <a:rPr lang="en-GB" sz="2500" dirty="0" smtClean="0"/>
              <a:t> de </a:t>
            </a:r>
            <a:r>
              <a:rPr lang="en-GB" sz="2500" dirty="0" err="1"/>
              <a:t>o</a:t>
            </a:r>
            <a:r>
              <a:rPr lang="en-GB" sz="2500" dirty="0" err="1" smtClean="0"/>
              <a:t>bstáculos</a:t>
            </a:r>
            <a:r>
              <a:rPr lang="en-GB" sz="2500" dirty="0" smtClean="0"/>
              <a:t> </a:t>
            </a:r>
            <a:r>
              <a:rPr lang="en-GB" sz="2500" dirty="0"/>
              <a:t>de </a:t>
            </a:r>
            <a:r>
              <a:rPr lang="en-GB" sz="2500" dirty="0" err="1" smtClean="0"/>
              <a:t>gobernanza</a:t>
            </a:r>
            <a:endParaRPr lang="en-GB" sz="2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3583" r="2461" b="3006"/>
          <a:stretch/>
        </p:blipFill>
        <p:spPr bwMode="auto">
          <a:xfrm>
            <a:off x="216024" y="3954046"/>
            <a:ext cx="6588224" cy="29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t="15554" r="2858" b="8623"/>
          <a:stretch>
            <a:fillRect/>
          </a:stretch>
        </p:blipFill>
        <p:spPr bwMode="auto">
          <a:xfrm>
            <a:off x="2987824" y="1196752"/>
            <a:ext cx="61561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7980" y="2024844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los países </a:t>
            </a:r>
            <a:r>
              <a:rPr lang="es-ES" b="1" dirty="0" smtClean="0">
                <a:solidFill>
                  <a:schemeClr val="tx2"/>
                </a:solidFill>
              </a:rPr>
              <a:t>OCDE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4824" y="5221357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</a:t>
            </a:r>
            <a:r>
              <a:rPr lang="es-ES" dirty="0" smtClean="0"/>
              <a:t>n  la región </a:t>
            </a:r>
            <a:r>
              <a:rPr lang="es-ES" b="1" dirty="0">
                <a:solidFill>
                  <a:schemeClr val="tx2"/>
                </a:solidFill>
              </a:rPr>
              <a:t>ALC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1628800"/>
            <a:ext cx="594015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520" y="4077072"/>
            <a:ext cx="61926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020080" cy="2400657"/>
          </a:xfrm>
        </p:spPr>
        <p:txBody>
          <a:bodyPr/>
          <a:lstStyle/>
          <a:p>
            <a:pPr algn="ctr"/>
            <a:r>
              <a:rPr lang="en-GB" sz="4000" dirty="0" smtClean="0"/>
              <a:t>2. </a:t>
            </a:r>
            <a:r>
              <a:rPr lang="es-ES" sz="4000" dirty="0"/>
              <a:t>No existe una única solución que dé respuesta a los retos de gobernanza</a:t>
            </a:r>
            <a:endParaRPr lang="en-GB" sz="4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s-ES" sz="2800" dirty="0"/>
              <a:t>No existe una única solución que dé respuesta a los retos de </a:t>
            </a:r>
            <a:r>
              <a:rPr lang="es-ES" sz="2800" dirty="0" smtClean="0"/>
              <a:t>gobernanza</a:t>
            </a:r>
            <a:endParaRPr lang="en-GB" sz="2800" dirty="0"/>
          </a:p>
        </p:txBody>
      </p:sp>
      <p:pic>
        <p:nvPicPr>
          <p:cNvPr id="8" name="Picture 2" descr="water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5" y="2316133"/>
            <a:ext cx="959964" cy="128742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6133"/>
            <a:ext cx="959390" cy="128742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0977" y="2108096"/>
            <a:ext cx="916610" cy="128742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45993" t="14530" r="23558" b="11111"/>
          <a:stretch/>
        </p:blipFill>
        <p:spPr bwMode="auto">
          <a:xfrm>
            <a:off x="3630274" y="2100109"/>
            <a:ext cx="1008112" cy="12954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/>
          <a:srcRect l="45833" t="14530" r="22917" b="11396"/>
          <a:stretch/>
        </p:blipFill>
        <p:spPr bwMode="auto">
          <a:xfrm>
            <a:off x="4716016" y="2103532"/>
            <a:ext cx="936104" cy="129655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81" y="1950914"/>
            <a:ext cx="968103" cy="129080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9"/>
          <a:srcRect l="37357" t="7905" r="25571" b="4350"/>
          <a:stretch/>
        </p:blipFill>
        <p:spPr bwMode="auto">
          <a:xfrm>
            <a:off x="2771800" y="2762041"/>
            <a:ext cx="1039970" cy="13035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42178"/>
            <a:ext cx="973732" cy="129830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\\FS-CH-1.main.oecd.org\Users1\clavreul_d\Desktop\REPORT COVERS\Citi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47" y="1992315"/>
            <a:ext cx="992486" cy="13230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00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6034" r="10825" b="11206"/>
          <a:stretch/>
        </p:blipFill>
        <p:spPr bwMode="auto">
          <a:xfrm>
            <a:off x="6293453" y="2759089"/>
            <a:ext cx="1179337" cy="142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84" y="1918695"/>
            <a:ext cx="986715" cy="129830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1808"/>
            <a:ext cx="967400" cy="1292517"/>
          </a:xfrm>
          <a:prstGeom prst="rect">
            <a:avLst/>
          </a:prstGeom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60" y="2819349"/>
            <a:ext cx="1030773" cy="1303584"/>
          </a:xfrm>
          <a:prstGeom prst="rect">
            <a:avLst/>
          </a:prstGeom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59215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Benchmarking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1524045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</a:rPr>
              <a:t>Diálogos</a:t>
            </a:r>
            <a:r>
              <a:rPr lang="en-GB" b="1" dirty="0">
                <a:solidFill>
                  <a:schemeClr val="tx2"/>
                </a:solidFill>
              </a:rPr>
              <a:t> de </a:t>
            </a:r>
            <a:r>
              <a:rPr lang="en-GB" b="1" dirty="0" err="1">
                <a:solidFill>
                  <a:schemeClr val="tx2"/>
                </a:solidFill>
              </a:rPr>
              <a:t>Políticas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9446" y="1484784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</a:rPr>
              <a:t>Trabajo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temático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653136"/>
            <a:ext cx="9108504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8" indent="-342900">
              <a:buFont typeface="Wingdings" panose="05000000000000000000" pitchFamily="2" charset="2"/>
              <a:buChar char="ü"/>
              <a:defRPr/>
            </a:pP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Necesidad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políticas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que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se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adapten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a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las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especificidades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territoriales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&amp; un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marco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nacional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de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estrategias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y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reglas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pPr marL="342900" lvl="8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Las </a:t>
            </a:r>
            <a:r>
              <a:rPr lang="en-GB" sz="1500" b="1" dirty="0" err="1">
                <a:solidFill>
                  <a:schemeClr val="tx2"/>
                </a:solidFill>
                <a:cs typeface="Arial" pitchFamily="34" charset="0"/>
              </a:rPr>
              <a:t>soluciones</a:t>
            </a:r>
            <a:r>
              <a:rPr lang="en-GB" sz="15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écnicas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financieras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&amp;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institucionales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1500" dirty="0" err="1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existen</a:t>
            </a:r>
            <a:r>
              <a:rPr lang="en-GB" sz="15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pero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falla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la </a:t>
            </a:r>
            <a:r>
              <a:rPr lang="en-GB" sz="1500" dirty="0" err="1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implementación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86915" y="5638122"/>
            <a:ext cx="8702948" cy="646331"/>
          </a:xfrm>
          <a:prstGeom prst="rect">
            <a:avLst/>
          </a:prstGeom>
          <a:solidFill>
            <a:schemeClr val="accent5">
              <a:alpha val="62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2" indent="-342900" algn="ctr" eaLnBrk="1" hangingPunct="1">
              <a:buFont typeface="Wingdings" panose="05000000000000000000" pitchFamily="2" charset="2"/>
              <a:buChar char="Ø"/>
            </a:pPr>
            <a:r>
              <a:rPr lang="es-ES_tradnl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Además </a:t>
            </a:r>
            <a:r>
              <a:rPr lang="es-ES_tradnl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del </a:t>
            </a:r>
            <a:r>
              <a:rPr lang="es-ES_tradnl" altLang="en-US" b="1" dirty="0">
                <a:solidFill>
                  <a:schemeClr val="tx2"/>
                </a:solidFill>
                <a:latin typeface="+mn-lt"/>
              </a:rPr>
              <a:t>“</a:t>
            </a:r>
            <a:r>
              <a:rPr lang="es-ES_tradnl" altLang="en-US" b="1" u="sng" dirty="0" smtClean="0">
                <a:solidFill>
                  <a:schemeClr val="tx2"/>
                </a:solidFill>
                <a:latin typeface="+mn-lt"/>
              </a:rPr>
              <a:t>QUÉ</a:t>
            </a:r>
            <a:r>
              <a:rPr lang="es-ES_tradnl" altLang="en-US" b="1" dirty="0" smtClean="0">
                <a:solidFill>
                  <a:schemeClr val="tx2"/>
                </a:solidFill>
                <a:latin typeface="+mn-lt"/>
              </a:rPr>
              <a:t>”</a:t>
            </a:r>
            <a:r>
              <a:rPr lang="es-ES_tradnl" altLang="en-US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s-ES_tradnl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</a:t>
            </a:r>
            <a:r>
              <a:rPr lang="es-ES_tradnl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contenido) de las políticas de agua, es necesario pensar el </a:t>
            </a:r>
            <a:r>
              <a:rPr lang="es-ES_tradnl" altLang="en-US" b="1" dirty="0">
                <a:solidFill>
                  <a:schemeClr val="tx2"/>
                </a:solidFill>
                <a:latin typeface="+mn-lt"/>
              </a:rPr>
              <a:t>“</a:t>
            </a:r>
            <a:r>
              <a:rPr lang="es-ES_tradnl" altLang="en-US" b="1" u="sng" dirty="0">
                <a:solidFill>
                  <a:schemeClr val="tx2"/>
                </a:solidFill>
                <a:latin typeface="+mn-lt"/>
              </a:rPr>
              <a:t>CÓMO</a:t>
            </a:r>
            <a:r>
              <a:rPr lang="es-ES_tradnl" altLang="en-US" dirty="0">
                <a:solidFill>
                  <a:schemeClr val="tx2"/>
                </a:solidFill>
                <a:latin typeface="+mn-lt"/>
              </a:rPr>
              <a:t>” </a:t>
            </a:r>
            <a:r>
              <a:rPr lang="es-ES_tradnl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 van a implementar y </a:t>
            </a:r>
            <a:r>
              <a:rPr lang="es-ES_tradnl" altLang="en-US" b="1" dirty="0">
                <a:solidFill>
                  <a:srgbClr val="0000FF"/>
                </a:solidFill>
                <a:latin typeface="+mn-lt"/>
              </a:rPr>
              <a:t>“</a:t>
            </a:r>
            <a:r>
              <a:rPr lang="es-ES_tradnl" altLang="en-US" b="1" u="sng" dirty="0">
                <a:solidFill>
                  <a:srgbClr val="0000FF"/>
                </a:solidFill>
                <a:latin typeface="+mn-lt"/>
              </a:rPr>
              <a:t>CON QUIÉN</a:t>
            </a:r>
            <a:r>
              <a:rPr lang="es-ES_tradnl" altLang="en-US" b="1" dirty="0">
                <a:solidFill>
                  <a:srgbClr val="0000FF"/>
                </a:solidFill>
                <a:latin typeface="+mn-lt"/>
              </a:rPr>
              <a:t>” </a:t>
            </a:r>
            <a:r>
              <a:rPr lang="es-ES_tradnl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(qué actores, a qué nivel etc</a:t>
            </a:r>
            <a:r>
              <a:rPr lang="es-ES_tradnl" altLang="en-US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.)</a:t>
            </a:r>
            <a:endParaRPr lang="es-ES_tradnl" altLang="en-US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9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043608" y="246360"/>
            <a:ext cx="7992888" cy="1022400"/>
          </a:xfrm>
        </p:spPr>
        <p:txBody>
          <a:bodyPr/>
          <a:lstStyle/>
          <a:p>
            <a:r>
              <a:rPr lang="fr-FR" sz="2400" dirty="0"/>
              <a:t>Los </a:t>
            </a:r>
            <a:r>
              <a:rPr lang="fr-FR" sz="2400" dirty="0" err="1" smtClean="0"/>
              <a:t>Principios</a:t>
            </a:r>
            <a:r>
              <a:rPr lang="fr-FR" sz="2400" dirty="0" smtClean="0"/>
              <a:t> </a:t>
            </a:r>
            <a:r>
              <a:rPr lang="fr-FR" sz="2400" dirty="0"/>
              <a:t>de </a:t>
            </a:r>
            <a:r>
              <a:rPr lang="fr-FR" sz="2400" dirty="0" err="1"/>
              <a:t>Gobernanza</a:t>
            </a:r>
            <a:r>
              <a:rPr lang="fr-FR" sz="2400" dirty="0"/>
              <a:t> del Agua de la OCDE</a:t>
            </a:r>
            <a:endParaRPr lang="en-GB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4591" r="12504"/>
          <a:stretch/>
        </p:blipFill>
        <p:spPr bwMode="auto">
          <a:xfrm>
            <a:off x="3335878" y="1340768"/>
            <a:ext cx="5748287" cy="5263937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6199079"/>
            <a:ext cx="7087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latin typeface="+mj-lt"/>
              </a:rPr>
              <a:t>Fuente: </a:t>
            </a:r>
            <a:r>
              <a:rPr lang="fr-FR" sz="1400" dirty="0" smtClean="0">
                <a:latin typeface="+mj-lt"/>
              </a:rPr>
              <a:t>OCDE (2015), </a:t>
            </a:r>
            <a:r>
              <a:rPr lang="fr-FR" sz="1400" dirty="0" err="1" smtClean="0">
                <a:latin typeface="+mj-lt"/>
              </a:rPr>
              <a:t>Prinicipios</a:t>
            </a:r>
            <a:r>
              <a:rPr lang="fr-FR" sz="1400" dirty="0" smtClean="0">
                <a:latin typeface="+mj-lt"/>
              </a:rPr>
              <a:t> de </a:t>
            </a:r>
            <a:r>
              <a:rPr lang="fr-FR" sz="1400" dirty="0" err="1" smtClean="0">
                <a:latin typeface="+mj-lt"/>
              </a:rPr>
              <a:t>Gobernanza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del</a:t>
            </a:r>
            <a:r>
              <a:rPr lang="fr-FR" sz="1400" dirty="0" smtClean="0">
                <a:latin typeface="+mj-lt"/>
              </a:rPr>
              <a:t> Agua de </a:t>
            </a:r>
            <a:r>
              <a:rPr lang="fr-FR" sz="1400" dirty="0">
                <a:latin typeface="+mj-lt"/>
              </a:rPr>
              <a:t>la OCDE; </a:t>
            </a:r>
            <a:r>
              <a:rPr lang="fr-FR" sz="1400" dirty="0">
                <a:latin typeface="+mj-lt"/>
                <a:hlinkClick r:id="rId4"/>
              </a:rPr>
              <a:t>http://</a:t>
            </a:r>
            <a:r>
              <a:rPr lang="fr-FR" sz="1400" dirty="0" smtClean="0">
                <a:latin typeface="+mj-lt"/>
                <a:hlinkClick r:id="rId4"/>
              </a:rPr>
              <a:t>www.oecd.org/governance/oecd-principles-on-water-governance.htm</a:t>
            </a:r>
            <a:r>
              <a:rPr lang="fr-FR" sz="1400" dirty="0" smtClean="0">
                <a:latin typeface="+mj-lt"/>
              </a:rPr>
              <a:t> </a:t>
            </a:r>
            <a:endParaRPr lang="en-GB" sz="1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r="1254"/>
          <a:stretch/>
        </p:blipFill>
        <p:spPr bwMode="auto">
          <a:xfrm rot="21141089">
            <a:off x="612851" y="1990891"/>
            <a:ext cx="2805758" cy="3963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282" y="1340768"/>
            <a:ext cx="8091214" cy="5040560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Asignar </a:t>
            </a:r>
            <a:r>
              <a:rPr lang="es-ES_tradnl" sz="1900" dirty="0"/>
              <a:t>y distinguir claramente los </a:t>
            </a:r>
            <a:r>
              <a:rPr lang="es-ES_tradnl" sz="1900" dirty="0">
                <a:solidFill>
                  <a:srgbClr val="C00000"/>
                </a:solidFill>
              </a:rPr>
              <a:t>roles y responsabilidades </a:t>
            </a:r>
            <a:r>
              <a:rPr lang="es-ES_tradnl" sz="1900" dirty="0"/>
              <a:t>para el diseño de políticas del agua, la implementación de políticas, la gestión operativa y la regulación, e impulsar la coordinación entre las autoridades competentes. </a:t>
            </a:r>
            <a:endParaRPr lang="en-US" sz="1900" dirty="0"/>
          </a:p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Gestionar </a:t>
            </a:r>
            <a:r>
              <a:rPr lang="es-ES_tradnl" sz="1900" dirty="0"/>
              <a:t>el agua a </a:t>
            </a:r>
            <a:r>
              <a:rPr lang="es-ES_tradnl" sz="1900" dirty="0">
                <a:solidFill>
                  <a:srgbClr val="C00000"/>
                </a:solidFill>
              </a:rPr>
              <a:t>la(s) escala(s) apropiada(s) </a:t>
            </a:r>
            <a:r>
              <a:rPr lang="es-ES_tradnl" sz="1900" dirty="0"/>
              <a:t>dentro del sistema integrado de gobernanza por cuenca para así poder reflejar las condiciones locales, e impulsar la coordinación entre las diferentes escalas</a:t>
            </a:r>
            <a:r>
              <a:rPr lang="en-US" sz="1900" dirty="0"/>
              <a:t>. 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Fomentar </a:t>
            </a:r>
            <a:r>
              <a:rPr lang="es-ES_tradnl" sz="1900" dirty="0"/>
              <a:t>la </a:t>
            </a:r>
            <a:r>
              <a:rPr lang="es-ES_tradnl" sz="1900" dirty="0">
                <a:solidFill>
                  <a:srgbClr val="C00000"/>
                </a:solidFill>
              </a:rPr>
              <a:t>coherencia de políticas </a:t>
            </a:r>
            <a:r>
              <a:rPr lang="es-ES_tradnl" sz="1900" dirty="0"/>
              <a:t>a través de la coordinación transversal eficaz, especialmente entre políticas de agua y medio ambiente, salud, energía, agricultura, industria, y planeamiento y ordenación del territorio</a:t>
            </a:r>
            <a:r>
              <a:rPr lang="en-US" sz="1900" dirty="0" smtClean="0"/>
              <a:t>.</a:t>
            </a:r>
            <a:endParaRPr lang="en-US" sz="1900" dirty="0"/>
          </a:p>
          <a:p>
            <a:pPr marL="0" lvl="0" indent="0" algn="just">
              <a:spcAft>
                <a:spcPts val="600"/>
              </a:spcAft>
              <a:buNone/>
            </a:pPr>
            <a:r>
              <a:rPr lang="es-ES_tradnl" sz="1900" dirty="0" smtClean="0"/>
              <a:t>Adaptar </a:t>
            </a:r>
            <a:r>
              <a:rPr lang="es-ES_tradnl" sz="1900" dirty="0"/>
              <a:t>el nivel de </a:t>
            </a:r>
            <a:r>
              <a:rPr lang="es-ES_tradnl" sz="1900" dirty="0">
                <a:solidFill>
                  <a:srgbClr val="C00000"/>
                </a:solidFill>
              </a:rPr>
              <a:t>capacidad</a:t>
            </a:r>
            <a:r>
              <a:rPr lang="es-ES_tradnl" sz="1900" dirty="0"/>
              <a:t> de las autoridades responsables a la complejidad de los desafíos del agua que deben afrontar, y a la serie de competencias necesarias para llevar a cabo sus funciones</a:t>
            </a:r>
            <a:r>
              <a:rPr lang="en-US" sz="1900" dirty="0"/>
              <a:t>.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dirty="0"/>
              <a:t>Efectividad de la gobernanza del agua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101" y="939612"/>
            <a:ext cx="808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C25B58"/>
                </a:solidFill>
              </a:rPr>
              <a:t>1</a:t>
            </a:r>
            <a:endParaRPr lang="pt-PT" sz="9600" b="1" dirty="0">
              <a:solidFill>
                <a:srgbClr val="C25B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98" y="2293270"/>
            <a:ext cx="808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C25B58"/>
                </a:solidFill>
              </a:rPr>
              <a:t>2</a:t>
            </a:r>
            <a:endParaRPr lang="pt-PT" sz="9600" b="1" dirty="0">
              <a:solidFill>
                <a:srgbClr val="C25B5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95" y="3633273"/>
            <a:ext cx="808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C25B58"/>
                </a:solidFill>
              </a:rPr>
              <a:t>3</a:t>
            </a:r>
            <a:endParaRPr lang="pt-PT" sz="9600" b="1" dirty="0">
              <a:solidFill>
                <a:srgbClr val="C25B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47" y="4955324"/>
            <a:ext cx="808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b="1" dirty="0" smtClean="0">
                <a:solidFill>
                  <a:srgbClr val="C25B58"/>
                </a:solidFill>
              </a:rPr>
              <a:t>4</a:t>
            </a:r>
            <a:endParaRPr lang="pt-PT" sz="9600" b="1" dirty="0">
              <a:solidFill>
                <a:srgbClr val="C25B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EXD</Template>
  <TotalTime>1032</TotalTime>
  <Words>1749</Words>
  <Application>Microsoft Office PowerPoint</Application>
  <PresentationFormat>On-screen Show (4:3)</PresentationFormat>
  <Paragraphs>140</Paragraphs>
  <Slides>23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Caecilia Roman</vt:lpstr>
      <vt:lpstr>Calibri</vt:lpstr>
      <vt:lpstr>Century Gothic</vt:lpstr>
      <vt:lpstr>Georgia</vt:lpstr>
      <vt:lpstr>Helvetica 65 Medium</vt:lpstr>
      <vt:lpstr>Symbol</vt:lpstr>
      <vt:lpstr>Times New Roman</vt:lpstr>
      <vt:lpstr>Wingdings</vt:lpstr>
      <vt:lpstr>OECD_English_white</vt:lpstr>
      <vt:lpstr>Principios de Gobernanza del Agua de la OCDE</vt:lpstr>
      <vt:lpstr>1. Las “Crisis del Agua” son la mayoría del tiempo “Crisis de Gobernanza”</vt:lpstr>
      <vt:lpstr>Los retos del agua con horizonte a 2050</vt:lpstr>
      <vt:lpstr>Las “Crisis de Gobernanza”</vt:lpstr>
      <vt:lpstr>Ejemplos de obstáculos de gobernanza</vt:lpstr>
      <vt:lpstr>2. No existe una única solución que dé respuesta a los retos de gobernanza</vt:lpstr>
      <vt:lpstr>No existe una única solución que dé respuesta a los retos de gobernanza</vt:lpstr>
      <vt:lpstr>Los Principios de Gobernanza del Agua de la OCDE</vt:lpstr>
      <vt:lpstr>Efectividad de la gobernanza del agua</vt:lpstr>
      <vt:lpstr>Eficiencia de la gobernanza del agua</vt:lpstr>
      <vt:lpstr>Confianza y participación en la gobernanza del agua</vt:lpstr>
      <vt:lpstr>3. Lo que no se mide, no se puede mejorar </vt:lpstr>
      <vt:lpstr>Implementando los Principios de Gobernanza del Agua de la OCDE</vt:lpstr>
      <vt:lpstr>¿Cuáles son los objetivos?</vt:lpstr>
      <vt:lpstr>¿En qué consiste el marco?</vt:lpstr>
      <vt:lpstr>El semáforo</vt:lpstr>
      <vt:lpstr>Principio 1: Roles y responsabilidades claros</vt:lpstr>
      <vt:lpstr>Visualización del sistema del semáforo</vt:lpstr>
      <vt:lpstr>¿Cuáles son las condiciones clave para llevar a cabo la evaluación?</vt:lpstr>
      <vt:lpstr>Ejemplos de partes interesadas clave </vt:lpstr>
      <vt:lpstr>Una metodología de evaluación de 10 pasos</vt:lpstr>
      <vt:lpstr>54 Prácticas de Gobernanza del Agua</vt:lpstr>
      <vt:lpstr>Gracias!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water governance and reform challenges in latin america</dc:title>
  <dc:creator>CLAVREUL Delphine</dc:creator>
  <cp:lastModifiedBy>ROMANO Oriana, CFE/CITY</cp:lastModifiedBy>
  <cp:revision>103</cp:revision>
  <dcterms:created xsi:type="dcterms:W3CDTF">2013-03-14T08:16:54Z</dcterms:created>
  <dcterms:modified xsi:type="dcterms:W3CDTF">2018-11-28T23:49:29Z</dcterms:modified>
</cp:coreProperties>
</file>