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173" r:id="rId2"/>
    <p:sldMasterId id="2147484278" r:id="rId3"/>
    <p:sldMasterId id="2147484292" r:id="rId4"/>
    <p:sldMasterId id="2147484304" r:id="rId5"/>
  </p:sldMasterIdLst>
  <p:notesMasterIdLst>
    <p:notesMasterId r:id="rId16"/>
  </p:notesMasterIdLst>
  <p:handoutMasterIdLst>
    <p:handoutMasterId r:id="rId17"/>
  </p:handoutMasterIdLst>
  <p:sldIdLst>
    <p:sldId id="2465" r:id="rId6"/>
    <p:sldId id="2466" r:id="rId7"/>
    <p:sldId id="2293" r:id="rId8"/>
    <p:sldId id="2439" r:id="rId9"/>
    <p:sldId id="2398" r:id="rId10"/>
    <p:sldId id="2408" r:id="rId11"/>
    <p:sldId id="2399" r:id="rId12"/>
    <p:sldId id="2464" r:id="rId13"/>
    <p:sldId id="2418" r:id="rId14"/>
    <p:sldId id="2467" r:id="rId15"/>
  </p:sldIdLst>
  <p:sldSz cx="9144000" cy="6858000" type="letter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rgbClr val="CCFF33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rgbClr val="CCFF33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rgbClr val="CCFF33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rgbClr val="CCFF33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rgbClr val="CCFF33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3200" kern="1200">
        <a:solidFill>
          <a:srgbClr val="CCFF33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3200" kern="1200">
        <a:solidFill>
          <a:srgbClr val="CCFF33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3200" kern="1200">
        <a:solidFill>
          <a:srgbClr val="CCFF33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3200" kern="1200">
        <a:solidFill>
          <a:srgbClr val="CCFF33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25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FF33"/>
    <a:srgbClr val="920808"/>
    <a:srgbClr val="CC0000"/>
    <a:srgbClr val="135924"/>
    <a:srgbClr val="FF66FF"/>
    <a:srgbClr val="FF99FF"/>
    <a:srgbClr val="CC6600"/>
    <a:srgbClr val="FF9900"/>
    <a:srgbClr val="FFCC00"/>
    <a:srgbClr val="0A30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15620" autoAdjust="0"/>
    <p:restoredTop sz="94660" autoAdjust="0"/>
  </p:normalViewPr>
  <p:slideViewPr>
    <p:cSldViewPr snapToObjects="1">
      <p:cViewPr varScale="1">
        <p:scale>
          <a:sx n="110" d="100"/>
          <a:sy n="110" d="100"/>
        </p:scale>
        <p:origin x="-1632" y="-96"/>
      </p:cViewPr>
      <p:guideLst>
        <p:guide orient="horz" pos="225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Objects="1">
      <p:cViewPr>
        <p:scale>
          <a:sx n="150" d="100"/>
          <a:sy n="150" d="100"/>
        </p:scale>
        <p:origin x="-1698" y="132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03215" y="233363"/>
            <a:ext cx="2949575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89" tIns="44994" rIns="89989" bIns="44994" numCol="1" anchor="t" anchorCtr="0" compatLnSpc="1">
            <a:prstTxWarp prst="textNoShape">
              <a:avLst/>
            </a:prstTxWarp>
          </a:bodyPr>
          <a:lstStyle>
            <a:lvl1pPr defTabSz="900846" eaLnBrk="0" hangingPunct="0">
              <a:spcBef>
                <a:spcPct val="0"/>
              </a:spcBef>
              <a:defRPr sz="1100" b="1">
                <a:solidFill>
                  <a:schemeClr val="tx1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es-ES" dirty="0" smtClean="0"/>
              <a:t>UIMP. El agua un elemento fundamental para la economía y la sociedad</a:t>
            </a:r>
            <a:endParaRPr lang="es-ES_tradnl" altLang="es-ES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402013" y="252413"/>
            <a:ext cx="2947987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89" tIns="44994" rIns="89989" bIns="44994" numCol="1" anchor="t" anchorCtr="0" compatLnSpc="1">
            <a:prstTxWarp prst="textNoShape">
              <a:avLst/>
            </a:prstTxWarp>
          </a:bodyPr>
          <a:lstStyle>
            <a:lvl1pPr algn="r" defTabSz="900846" eaLnBrk="0" hangingPunct="0">
              <a:spcBef>
                <a:spcPct val="0"/>
              </a:spcBef>
              <a:defRPr sz="1100" b="1" i="1">
                <a:solidFill>
                  <a:schemeClr val="tx1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es-ES" dirty="0" smtClean="0"/>
              <a:t>Santander, Agosto 2018</a:t>
            </a:r>
          </a:p>
          <a:p>
            <a:pPr>
              <a:defRPr/>
            </a:pPr>
            <a:endParaRPr lang="es-ES" dirty="0" smtClean="0"/>
          </a:p>
          <a:p>
            <a:pPr>
              <a:defRPr/>
            </a:pPr>
            <a:endParaRPr lang="es-ES_tradnl" altLang="es-ES" dirty="0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49263" y="9023350"/>
            <a:ext cx="2951162" cy="388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89" tIns="44994" rIns="89989" bIns="44994" numCol="1" anchor="b" anchorCtr="0" compatLnSpc="1">
            <a:prstTxWarp prst="textNoShape">
              <a:avLst/>
            </a:prstTxWarp>
          </a:bodyPr>
          <a:lstStyle>
            <a:lvl1pPr defTabSz="900846" eaLnBrk="0" hangingPunct="0">
              <a:spcBef>
                <a:spcPct val="0"/>
              </a:spcBef>
              <a:defRPr sz="1100" b="1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s-ES_tradnl" altLang="es-E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324227" y="8969375"/>
            <a:ext cx="29464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89" tIns="44994" rIns="89989" bIns="44994" numCol="1" anchor="b" anchorCtr="0" compatLnSpc="1">
            <a:prstTxWarp prst="textNoShape">
              <a:avLst/>
            </a:prstTxWarp>
          </a:bodyPr>
          <a:lstStyle>
            <a:lvl1pPr algn="r" defTabSz="900846" eaLnBrk="0" hangingPunct="0">
              <a:spcBef>
                <a:spcPct val="0"/>
              </a:spcBef>
              <a:defRPr sz="1100" b="1" i="1">
                <a:solidFill>
                  <a:schemeClr val="tx1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3924A3DD-C8CF-4DCE-8F2E-C1600268AE3C}" type="slidenum">
              <a:rPr lang="es-ES_tradnl" altLang="es-ES"/>
              <a:pPr>
                <a:defRPr/>
              </a:pPr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380532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7988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89" tIns="44994" rIns="89989" bIns="44994" numCol="1" anchor="t" anchorCtr="0" compatLnSpc="1">
            <a:prstTxWarp prst="textNoShape">
              <a:avLst/>
            </a:prstTxWarp>
          </a:bodyPr>
          <a:lstStyle>
            <a:lvl1pPr defTabSz="900846" eaLnBrk="0" hangingPunct="0">
              <a:spcBef>
                <a:spcPct val="0"/>
              </a:spcBef>
              <a:defRPr sz="11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s-ES_tradnl" altLang="es-ES"/>
              <a:t>II FORO MUNDIAL. MEDIO AMBIENTE, AGUA Y URBANISMO SOSTENIBLE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1"/>
            <a:ext cx="2947987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89" tIns="44994" rIns="89989" bIns="44994" numCol="1" anchor="t" anchorCtr="0" compatLnSpc="1">
            <a:prstTxWarp prst="textNoShape">
              <a:avLst/>
            </a:prstTxWarp>
          </a:bodyPr>
          <a:lstStyle>
            <a:lvl1pPr algn="r" defTabSz="900846" eaLnBrk="0" hangingPunct="0">
              <a:spcBef>
                <a:spcPct val="0"/>
              </a:spcBef>
              <a:defRPr sz="11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08F3764C-C597-4B11-B45A-336199855D44}" type="datetime1">
              <a:rPr lang="es-ES_tradnl" altLang="es-ES"/>
              <a:pPr>
                <a:defRPr/>
              </a:pPr>
              <a:t>29/11/2018</a:t>
            </a:fld>
            <a:endParaRPr lang="es-ES_tradnl" altLang="es-ES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59350" cy="3719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9639" y="4713290"/>
            <a:ext cx="497840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89" tIns="44994" rIns="89989" bIns="449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" noProof="0" smtClean="0"/>
              <a:t>Haga clic para modificar el estilo de texto del patrón</a:t>
            </a:r>
          </a:p>
          <a:p>
            <a:pPr lvl="1"/>
            <a:r>
              <a:rPr lang="es-ES_tradnl" altLang="es-ES" noProof="0" smtClean="0"/>
              <a:t>Segundo nivel</a:t>
            </a:r>
          </a:p>
          <a:p>
            <a:pPr lvl="2"/>
            <a:r>
              <a:rPr lang="es-ES_tradnl" altLang="es-ES" noProof="0" smtClean="0"/>
              <a:t>Tercer nivel</a:t>
            </a:r>
          </a:p>
          <a:p>
            <a:pPr lvl="3"/>
            <a:r>
              <a:rPr lang="es-ES_tradnl" altLang="es-ES" noProof="0" smtClean="0"/>
              <a:t>Cuarto nivel</a:t>
            </a:r>
          </a:p>
          <a:p>
            <a:pPr lvl="4"/>
            <a:r>
              <a:rPr lang="es-ES_tradnl" altLang="es-ES" noProof="0" smtClean="0"/>
              <a:t>Quinto nivel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6"/>
            <a:ext cx="2947988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89" tIns="44994" rIns="89989" bIns="44994" numCol="1" anchor="b" anchorCtr="0" compatLnSpc="1">
            <a:prstTxWarp prst="textNoShape">
              <a:avLst/>
            </a:prstTxWarp>
          </a:bodyPr>
          <a:lstStyle>
            <a:lvl1pPr defTabSz="900846" eaLnBrk="0" hangingPunct="0">
              <a:spcBef>
                <a:spcPct val="0"/>
              </a:spcBef>
              <a:defRPr sz="11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s-ES_tradnl" altLang="es-ES"/>
              <a:t>CONSEJERIA DE AGRICULTURA, AGUA Y MEDIO AMBIENTE</a:t>
            </a:r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2926"/>
            <a:ext cx="2947987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89" tIns="44994" rIns="89989" bIns="44994" numCol="1" anchor="b" anchorCtr="0" compatLnSpc="1">
            <a:prstTxWarp prst="textNoShape">
              <a:avLst/>
            </a:prstTxWarp>
          </a:bodyPr>
          <a:lstStyle>
            <a:lvl1pPr algn="r" defTabSz="900846" eaLnBrk="0" hangingPunct="0">
              <a:spcBef>
                <a:spcPct val="0"/>
              </a:spcBef>
              <a:defRPr sz="11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CF99813B-3B36-40E5-88F9-4800B48850AA}" type="slidenum">
              <a:rPr lang="es-ES_tradnl" altLang="es-ES"/>
              <a:pPr>
                <a:defRPr/>
              </a:pPr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38141551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>
            <a:off x="228600" y="762000"/>
            <a:ext cx="8686800" cy="0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8" y="79375"/>
            <a:ext cx="423862" cy="60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85800" y="288925"/>
            <a:ext cx="1962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s-ES_tradnl" altLang="es-ES" sz="16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+mn-cs"/>
              </a:rPr>
              <a:t>Región de Murcia</a:t>
            </a:r>
            <a:endParaRPr lang="es-ES_tradnl" altLang="es-ES" sz="1600" b="1">
              <a:solidFill>
                <a:schemeClr val="tx1"/>
              </a:solidFill>
              <a:cs typeface="+mn-cs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 userDrawn="1"/>
        </p:nvSpPr>
        <p:spPr bwMode="auto">
          <a:xfrm>
            <a:off x="990600" y="1943100"/>
            <a:ext cx="7696200" cy="3608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143000" indent="-228600"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 eaLnBrk="0" hangingPunct="0">
              <a:spcBef>
                <a:spcPct val="80000"/>
              </a:spcBef>
              <a:buFont typeface="Wingdings" pitchFamily="2" charset="2"/>
              <a:buChar char="ü"/>
              <a:defRPr/>
            </a:pPr>
            <a:r>
              <a:rPr lang="es-ES_tradnl" altLang="es-ES" smtClean="0">
                <a:cs typeface="+mn-cs"/>
              </a:rPr>
              <a:t> </a:t>
            </a:r>
            <a:r>
              <a:rPr lang="es-ES_tradnl" altLang="es-ES" sz="3600" b="1" smtClean="0">
                <a:cs typeface="+mn-cs"/>
              </a:rPr>
              <a:t>Marco Hidrológico</a:t>
            </a:r>
          </a:p>
          <a:p>
            <a:pPr eaLnBrk="0" hangingPunct="0">
              <a:spcBef>
                <a:spcPct val="80000"/>
              </a:spcBef>
              <a:buFont typeface="Wingdings" pitchFamily="2" charset="2"/>
              <a:buChar char="ü"/>
              <a:defRPr/>
            </a:pPr>
            <a:r>
              <a:rPr lang="es-ES_tradnl" altLang="es-ES" sz="3600" b="1" smtClean="0">
                <a:cs typeface="+mn-cs"/>
              </a:rPr>
              <a:t> Estado ecológico del medio receptor </a:t>
            </a:r>
          </a:p>
          <a:p>
            <a:pPr eaLnBrk="0" hangingPunct="0">
              <a:spcBef>
                <a:spcPct val="80000"/>
              </a:spcBef>
              <a:buFont typeface="Wingdings" pitchFamily="2" charset="2"/>
              <a:buChar char="ü"/>
              <a:defRPr/>
            </a:pPr>
            <a:r>
              <a:rPr lang="es-ES_tradnl" altLang="es-ES" sz="3600" b="1" smtClean="0">
                <a:cs typeface="+mn-cs"/>
              </a:rPr>
              <a:t> Antecedentes históricos </a:t>
            </a:r>
          </a:p>
          <a:p>
            <a:pPr eaLnBrk="0" hangingPunct="0">
              <a:spcBef>
                <a:spcPct val="80000"/>
              </a:spcBef>
              <a:buFont typeface="Wingdings" pitchFamily="2" charset="2"/>
              <a:buChar char="ü"/>
              <a:defRPr/>
            </a:pPr>
            <a:r>
              <a:rPr lang="es-ES_tradnl" altLang="es-ES" sz="3600" b="1" smtClean="0">
                <a:cs typeface="+mn-cs"/>
              </a:rPr>
              <a:t> Planes y Programas</a:t>
            </a:r>
          </a:p>
        </p:txBody>
      </p:sp>
    </p:spTree>
    <p:extLst>
      <p:ext uri="{BB962C8B-B14F-4D97-AF65-F5344CB8AC3E}">
        <p14:creationId xmlns:p14="http://schemas.microsoft.com/office/powerpoint/2010/main" val="28390031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 advAuto="200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277243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5517686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927499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04204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>
            <a:off x="228600" y="762000"/>
            <a:ext cx="8686800" cy="0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8" y="79375"/>
            <a:ext cx="423862" cy="60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85800" y="288925"/>
            <a:ext cx="1962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s-ES_tradnl" altLang="es-ES" sz="16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+mn-cs"/>
              </a:rPr>
              <a:t>Región de Murcia</a:t>
            </a:r>
            <a:endParaRPr lang="es-ES_tradnl" altLang="es-ES" sz="1600" b="1">
              <a:solidFill>
                <a:srgbClr val="000000"/>
              </a:solidFill>
              <a:cs typeface="+mn-cs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 userDrawn="1"/>
        </p:nvSpPr>
        <p:spPr bwMode="auto">
          <a:xfrm>
            <a:off x="990600" y="1943100"/>
            <a:ext cx="7696200" cy="3608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143000" indent="-228600"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 eaLnBrk="0" hangingPunct="0">
              <a:spcBef>
                <a:spcPct val="80000"/>
              </a:spcBef>
              <a:buFont typeface="Wingdings" pitchFamily="2" charset="2"/>
              <a:buChar char="ü"/>
              <a:defRPr/>
            </a:pPr>
            <a:r>
              <a:rPr lang="es-ES_tradnl" altLang="es-ES" smtClean="0">
                <a:cs typeface="+mn-cs"/>
              </a:rPr>
              <a:t> </a:t>
            </a:r>
            <a:r>
              <a:rPr lang="es-ES_tradnl" altLang="es-ES" sz="3600" b="1" smtClean="0">
                <a:cs typeface="+mn-cs"/>
              </a:rPr>
              <a:t>Marco Hidrológico</a:t>
            </a:r>
          </a:p>
          <a:p>
            <a:pPr eaLnBrk="0" hangingPunct="0">
              <a:spcBef>
                <a:spcPct val="80000"/>
              </a:spcBef>
              <a:buFont typeface="Wingdings" pitchFamily="2" charset="2"/>
              <a:buChar char="ü"/>
              <a:defRPr/>
            </a:pPr>
            <a:r>
              <a:rPr lang="es-ES_tradnl" altLang="es-ES" sz="3600" b="1" smtClean="0">
                <a:cs typeface="+mn-cs"/>
              </a:rPr>
              <a:t> Estado ecológico del medio receptor </a:t>
            </a:r>
          </a:p>
          <a:p>
            <a:pPr eaLnBrk="0" hangingPunct="0">
              <a:spcBef>
                <a:spcPct val="80000"/>
              </a:spcBef>
              <a:buFont typeface="Wingdings" pitchFamily="2" charset="2"/>
              <a:buChar char="ü"/>
              <a:defRPr/>
            </a:pPr>
            <a:r>
              <a:rPr lang="es-ES_tradnl" altLang="es-ES" sz="3600" b="1" smtClean="0">
                <a:cs typeface="+mn-cs"/>
              </a:rPr>
              <a:t> Antecedentes históricos </a:t>
            </a:r>
          </a:p>
          <a:p>
            <a:pPr eaLnBrk="0" hangingPunct="0">
              <a:spcBef>
                <a:spcPct val="80000"/>
              </a:spcBef>
              <a:buFont typeface="Wingdings" pitchFamily="2" charset="2"/>
              <a:buChar char="ü"/>
              <a:defRPr/>
            </a:pPr>
            <a:r>
              <a:rPr lang="es-ES_tradnl" altLang="es-ES" sz="3600" b="1" smtClean="0">
                <a:cs typeface="+mn-cs"/>
              </a:rPr>
              <a:t> Planes y Programas</a:t>
            </a:r>
          </a:p>
        </p:txBody>
      </p:sp>
    </p:spTree>
    <p:extLst>
      <p:ext uri="{BB962C8B-B14F-4D97-AF65-F5344CB8AC3E}">
        <p14:creationId xmlns:p14="http://schemas.microsoft.com/office/powerpoint/2010/main" val="56452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 advAuto="2000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1635136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14216015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0856050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4832368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18732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8833728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7499694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956459424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152112447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2473147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777641"/>
      </p:ext>
    </p:extLst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3912197"/>
      </p:ext>
    </p:extLst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1063798"/>
      </p:ext>
    </p:extLst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>
            <a:off x="228600" y="762000"/>
            <a:ext cx="8686800" cy="0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smtClean="0">
              <a:cs typeface="+mn-cs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8" y="79375"/>
            <a:ext cx="423862" cy="60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85800" y="288925"/>
            <a:ext cx="1962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s-ES_tradnl" altLang="es-ES" sz="16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+mn-cs"/>
              </a:rPr>
              <a:t>Región de Murcia</a:t>
            </a:r>
            <a:endParaRPr lang="es-ES_tradnl" altLang="es-ES" sz="1600" b="1">
              <a:solidFill>
                <a:srgbClr val="000000"/>
              </a:solidFill>
              <a:cs typeface="+mn-cs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 userDrawn="1"/>
        </p:nvSpPr>
        <p:spPr bwMode="auto">
          <a:xfrm>
            <a:off x="990600" y="1943100"/>
            <a:ext cx="7696200" cy="3608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143000" indent="-228600"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 eaLnBrk="0" hangingPunct="0">
              <a:spcBef>
                <a:spcPct val="80000"/>
              </a:spcBef>
              <a:buFont typeface="Wingdings" pitchFamily="2" charset="2"/>
              <a:buChar char="ü"/>
              <a:defRPr/>
            </a:pPr>
            <a:r>
              <a:rPr lang="es-ES_tradnl" altLang="es-ES" smtClean="0">
                <a:cs typeface="+mn-cs"/>
              </a:rPr>
              <a:t> </a:t>
            </a:r>
            <a:r>
              <a:rPr lang="es-ES_tradnl" altLang="es-ES" sz="3600" b="1" smtClean="0">
                <a:cs typeface="+mn-cs"/>
              </a:rPr>
              <a:t>Marco Hidrológico</a:t>
            </a:r>
          </a:p>
          <a:p>
            <a:pPr eaLnBrk="0" hangingPunct="0">
              <a:spcBef>
                <a:spcPct val="80000"/>
              </a:spcBef>
              <a:buFont typeface="Wingdings" pitchFamily="2" charset="2"/>
              <a:buChar char="ü"/>
              <a:defRPr/>
            </a:pPr>
            <a:r>
              <a:rPr lang="es-ES_tradnl" altLang="es-ES" sz="3600" b="1" smtClean="0">
                <a:cs typeface="+mn-cs"/>
              </a:rPr>
              <a:t> Estado ecológico del medio receptor </a:t>
            </a:r>
          </a:p>
          <a:p>
            <a:pPr eaLnBrk="0" hangingPunct="0">
              <a:spcBef>
                <a:spcPct val="80000"/>
              </a:spcBef>
              <a:buFont typeface="Wingdings" pitchFamily="2" charset="2"/>
              <a:buChar char="ü"/>
              <a:defRPr/>
            </a:pPr>
            <a:r>
              <a:rPr lang="es-ES_tradnl" altLang="es-ES" sz="3600" b="1" smtClean="0">
                <a:cs typeface="+mn-cs"/>
              </a:rPr>
              <a:t> Antecedentes históricos </a:t>
            </a:r>
          </a:p>
          <a:p>
            <a:pPr eaLnBrk="0" hangingPunct="0">
              <a:spcBef>
                <a:spcPct val="80000"/>
              </a:spcBef>
              <a:buFont typeface="Wingdings" pitchFamily="2" charset="2"/>
              <a:buChar char="ü"/>
              <a:defRPr/>
            </a:pPr>
            <a:r>
              <a:rPr lang="es-ES_tradnl" altLang="es-ES" sz="3600" b="1" smtClean="0">
                <a:cs typeface="+mn-cs"/>
              </a:rPr>
              <a:t> Planes y Programas</a:t>
            </a:r>
          </a:p>
        </p:txBody>
      </p:sp>
    </p:spTree>
    <p:extLst>
      <p:ext uri="{BB962C8B-B14F-4D97-AF65-F5344CB8AC3E}">
        <p14:creationId xmlns:p14="http://schemas.microsoft.com/office/powerpoint/2010/main" val="17743126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 advAuto="2000"/>
    </p:bld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4774175"/>
      </p:ext>
    </p:extLst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762230173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122268025"/>
      </p:ext>
    </p:extLst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3767574"/>
      </p:ext>
    </p:extLst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7743041"/>
      </p:ext>
    </p:extLst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872449"/>
      </p:ext>
    </p:extLst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6072116"/>
      </p:ext>
    </p:extLst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2084307"/>
      </p:ext>
    </p:extLst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88357868"/>
      </p:ext>
    </p:extLst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7447736"/>
      </p:ext>
    </p:extLst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0045203"/>
      </p:ext>
    </p:extLst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1058679"/>
      </p:ext>
    </p:extLst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8616993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9011486"/>
      </p:ext>
    </p:extLst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5EBC0-B020-1048-9DDC-43973E85A549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29/11/2018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5584-6B6F-5140-8FC7-574FE7028C59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36991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5EBC0-B020-1048-9DDC-43973E85A549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29/11/2018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5584-6B6F-5140-8FC7-574FE7028C59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26476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5EBC0-B020-1048-9DDC-43973E85A549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29/11/2018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5584-6B6F-5140-8FC7-574FE7028C59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51143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5EBC0-B020-1048-9DDC-43973E85A549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29/11/2018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5584-6B6F-5140-8FC7-574FE7028C59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21629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5EBC0-B020-1048-9DDC-43973E85A549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29/11/2018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5584-6B6F-5140-8FC7-574FE7028C59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25755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5EBC0-B020-1048-9DDC-43973E85A549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29/11/2018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5584-6B6F-5140-8FC7-574FE7028C59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37513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5EBC0-B020-1048-9DDC-43973E85A549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29/11/2018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5584-6B6F-5140-8FC7-574FE7028C59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29375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5EBC0-B020-1048-9DDC-43973E85A549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29/11/2018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5584-6B6F-5140-8FC7-574FE7028C59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87856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5EBC0-B020-1048-9DDC-43973E85A549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29/11/2018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5584-6B6F-5140-8FC7-574FE7028C59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72857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5EBC0-B020-1048-9DDC-43973E85A549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29/11/2018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5584-6B6F-5140-8FC7-574FE7028C59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574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2791653"/>
      </p:ext>
    </p:extLst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5EBC0-B020-1048-9DDC-43973E85A549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29/11/2018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5584-6B6F-5140-8FC7-574FE7028C59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8965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5EBC0-B020-1048-9DDC-43973E85A549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29/11/2018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5584-6B6F-5140-8FC7-574FE7028C59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8161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5EBC0-B020-1048-9DDC-43973E85A549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29/11/2018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5584-6B6F-5140-8FC7-574FE7028C59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00075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5EBC0-B020-1048-9DDC-43973E85A549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29/11/2018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5584-6B6F-5140-8FC7-574FE7028C59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93248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5EBC0-B020-1048-9DDC-43973E85A549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29/11/2018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5584-6B6F-5140-8FC7-574FE7028C59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64240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5EBC0-B020-1048-9DDC-43973E85A549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29/11/2018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5584-6B6F-5140-8FC7-574FE7028C59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03814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5EBC0-B020-1048-9DDC-43973E85A549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29/11/2018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5584-6B6F-5140-8FC7-574FE7028C59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5036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5EBC0-B020-1048-9DDC-43973E85A549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29/11/2018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5584-6B6F-5140-8FC7-574FE7028C59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14194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5EBC0-B020-1048-9DDC-43973E85A549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29/11/2018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5584-6B6F-5140-8FC7-574FE7028C59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09830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5EBC0-B020-1048-9DDC-43973E85A549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29/11/2018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5584-6B6F-5140-8FC7-574FE7028C59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881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8568815"/>
      </p:ext>
    </p:extLst>
  </p:cSld>
  <p:clrMapOvr>
    <a:masterClrMapping/>
  </p:clrMapOvr>
  <p:transition spd="med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5EBC0-B020-1048-9DDC-43973E85A549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29/11/2018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5584-6B6F-5140-8FC7-574FE7028C59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70366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5EBC0-B020-1048-9DDC-43973E85A549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29/11/2018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5584-6B6F-5140-8FC7-574FE7028C59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949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9949627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665840809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36446855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F7F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244" r:id="rId1"/>
    <p:sldLayoutId id="2147484220" r:id="rId2"/>
    <p:sldLayoutId id="2147484221" r:id="rId3"/>
    <p:sldLayoutId id="2147484222" r:id="rId4"/>
    <p:sldLayoutId id="2147484223" r:id="rId5"/>
    <p:sldLayoutId id="2147484224" r:id="rId6"/>
    <p:sldLayoutId id="2147484225" r:id="rId7"/>
    <p:sldLayoutId id="2147484226" r:id="rId8"/>
    <p:sldLayoutId id="2147484227" r:id="rId9"/>
    <p:sldLayoutId id="2147484228" r:id="rId10"/>
    <p:sldLayoutId id="2147484229" r:id="rId11"/>
    <p:sldLayoutId id="2147484230" r:id="rId12"/>
    <p:sldLayoutId id="2147484231" r:id="rId13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06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246" r:id="rId1"/>
    <p:sldLayoutId id="2147484232" r:id="rId2"/>
    <p:sldLayoutId id="2147484233" r:id="rId3"/>
    <p:sldLayoutId id="2147484234" r:id="rId4"/>
    <p:sldLayoutId id="2147484235" r:id="rId5"/>
    <p:sldLayoutId id="2147484236" r:id="rId6"/>
    <p:sldLayoutId id="2147484237" r:id="rId7"/>
    <p:sldLayoutId id="2147484238" r:id="rId8"/>
    <p:sldLayoutId id="2147484239" r:id="rId9"/>
    <p:sldLayoutId id="2147484240" r:id="rId10"/>
    <p:sldLayoutId id="2147484241" r:id="rId11"/>
    <p:sldLayoutId id="2147484242" r:id="rId12"/>
    <p:sldLayoutId id="2147484243" r:id="rId13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06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7081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79" r:id="rId1"/>
    <p:sldLayoutId id="2147484280" r:id="rId2"/>
    <p:sldLayoutId id="2147484281" r:id="rId3"/>
    <p:sldLayoutId id="2147484282" r:id="rId4"/>
    <p:sldLayoutId id="2147484283" r:id="rId5"/>
    <p:sldLayoutId id="2147484284" r:id="rId6"/>
    <p:sldLayoutId id="2147484285" r:id="rId7"/>
    <p:sldLayoutId id="2147484286" r:id="rId8"/>
    <p:sldLayoutId id="2147484287" r:id="rId9"/>
    <p:sldLayoutId id="2147484288" r:id="rId10"/>
    <p:sldLayoutId id="2147484289" r:id="rId11"/>
    <p:sldLayoutId id="2147484290" r:id="rId12"/>
    <p:sldLayoutId id="2147484291" r:id="rId13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85A5EBC0-B020-1048-9DDC-43973E85A549}" type="datetimeFigureOut">
              <a:rPr lang="es-ES_tradnl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29/11/2018</a:t>
            </a:fld>
            <a:endParaRPr lang="es-ES_tradnl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s-ES_tradnl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7B855584-6B6F-5140-8FC7-574FE7028C59}" type="slidenum">
              <a:rPr lang="es-ES_tradnl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10378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3" r:id="rId1"/>
    <p:sldLayoutId id="2147484294" r:id="rId2"/>
    <p:sldLayoutId id="2147484295" r:id="rId3"/>
    <p:sldLayoutId id="2147484296" r:id="rId4"/>
    <p:sldLayoutId id="2147484297" r:id="rId5"/>
    <p:sldLayoutId id="2147484298" r:id="rId6"/>
    <p:sldLayoutId id="2147484299" r:id="rId7"/>
    <p:sldLayoutId id="2147484300" r:id="rId8"/>
    <p:sldLayoutId id="2147484301" r:id="rId9"/>
    <p:sldLayoutId id="2147484302" r:id="rId10"/>
    <p:sldLayoutId id="214748430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85A5EBC0-B020-1048-9DDC-43973E85A549}" type="datetimeFigureOut">
              <a:rPr lang="es-ES_tradnl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29/11/2018</a:t>
            </a:fld>
            <a:endParaRPr lang="es-ES_tradnl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s-ES_tradnl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7B855584-6B6F-5140-8FC7-574FE7028C59}" type="slidenum">
              <a:rPr lang="es-ES_tradnl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1367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5" r:id="rId1"/>
    <p:sldLayoutId id="2147484306" r:id="rId2"/>
    <p:sldLayoutId id="2147484307" r:id="rId3"/>
    <p:sldLayoutId id="2147484308" r:id="rId4"/>
    <p:sldLayoutId id="2147484309" r:id="rId5"/>
    <p:sldLayoutId id="2147484310" r:id="rId6"/>
    <p:sldLayoutId id="2147484311" r:id="rId7"/>
    <p:sldLayoutId id="2147484312" r:id="rId8"/>
    <p:sldLayoutId id="2147484313" r:id="rId9"/>
    <p:sldLayoutId id="2147484314" r:id="rId10"/>
    <p:sldLayoutId id="214748431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1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3" descr="portadaPPT.pdf"/>
          <p:cNvPicPr>
            <a:picLocks noChangeAspect="1"/>
          </p:cNvPicPr>
          <p:nvPr/>
        </p:nvPicPr>
        <p:blipFill rotWithShape="1">
          <a:blip r:embed="rId2"/>
          <a:srcRect t="17974"/>
          <a:stretch/>
        </p:blipFill>
        <p:spPr>
          <a:xfrm>
            <a:off x="-5292" y="1237956"/>
            <a:ext cx="9149292" cy="5639009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311180" y="1850412"/>
            <a:ext cx="38950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s-ES_tradnl" sz="1600" dirty="0" smtClean="0">
                <a:solidFill>
                  <a:prstClr val="white"/>
                </a:solidFill>
                <a:latin typeface="Calibri"/>
                <a:cs typeface="55 Helvetica Roman"/>
              </a:rPr>
              <a:t>Congreso Nacional del Medio Ambiente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s-ES_tradnl" sz="1600" dirty="0" smtClean="0">
                <a:solidFill>
                  <a:prstClr val="white"/>
                </a:solidFill>
                <a:latin typeface="Calibri"/>
                <a:cs typeface="55 Helvetica Roman"/>
              </a:rPr>
              <a:t>Madrid del 26 al 29 de noviembre de 2018</a:t>
            </a:r>
            <a:endParaRPr lang="es-ES_tradnl" sz="1600" dirty="0">
              <a:solidFill>
                <a:prstClr val="white"/>
              </a:solidFill>
              <a:latin typeface="Calibri"/>
              <a:cs typeface="55 Helvetica Roman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29021" y="2885834"/>
            <a:ext cx="87074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s-ES" b="1" cap="all" dirty="0">
                <a:solidFill>
                  <a:prstClr val="white"/>
                </a:solidFill>
                <a:latin typeface="Calibri"/>
                <a:cs typeface="55 Helvetica Roman"/>
              </a:rPr>
              <a:t>Taller  para  análisis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s-ES" b="1" cap="all" dirty="0" smtClean="0">
                <a:solidFill>
                  <a:prstClr val="white"/>
                </a:solidFill>
                <a:latin typeface="Calibri"/>
                <a:cs typeface="55 Helvetica Roman"/>
              </a:rPr>
              <a:t>‘</a:t>
            </a:r>
            <a:r>
              <a:rPr lang="es-ES" b="1" cap="all" dirty="0">
                <a:solidFill>
                  <a:prstClr val="white"/>
                </a:solidFill>
                <a:latin typeface="Calibri"/>
                <a:cs typeface="55 Helvetica Roman"/>
              </a:rPr>
              <a:t>PROYECTO DE RECUPERACIÓN DEL RÍO  segura’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s-ES" b="1" cap="all" dirty="0" smtClean="0">
                <a:solidFill>
                  <a:prstClr val="white"/>
                </a:solidFill>
                <a:latin typeface="Calibri"/>
                <a:cs typeface="55 Helvetica Roman"/>
              </a:rPr>
              <a:t>Principios </a:t>
            </a:r>
            <a:r>
              <a:rPr lang="es-ES" b="1" cap="all" dirty="0">
                <a:solidFill>
                  <a:prstClr val="white"/>
                </a:solidFill>
                <a:latin typeface="Calibri"/>
                <a:cs typeface="55 Helvetica Roman"/>
              </a:rPr>
              <a:t>de gobernanza del agua de </a:t>
            </a:r>
            <a:r>
              <a:rPr lang="es-ES" b="1" cap="all" dirty="0" err="1">
                <a:solidFill>
                  <a:prstClr val="white"/>
                </a:solidFill>
                <a:latin typeface="Calibri"/>
                <a:cs typeface="55 Helvetica Roman"/>
              </a:rPr>
              <a:t>ocde</a:t>
            </a:r>
            <a:endParaRPr lang="es-ES" b="1" cap="all" dirty="0" smtClean="0">
              <a:solidFill>
                <a:prstClr val="white"/>
              </a:solidFill>
              <a:latin typeface="Calibri"/>
              <a:cs typeface="55 Helvetica Roman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30041" y="5612247"/>
            <a:ext cx="34650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s-ES_tradnl" sz="1600" b="1" dirty="0" smtClean="0">
                <a:solidFill>
                  <a:prstClr val="white"/>
                </a:solidFill>
                <a:latin typeface="Calibri"/>
                <a:cs typeface="HelveticaNeue Condensed"/>
              </a:rPr>
              <a:t>Miguel Ángel Ródenas Cañada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s-ES_tradnl" sz="1600" b="1" dirty="0" smtClean="0">
                <a:solidFill>
                  <a:prstClr val="white"/>
                </a:solidFill>
                <a:latin typeface="Calibri"/>
                <a:cs typeface="HelveticaNeue Condensed"/>
              </a:rPr>
              <a:t>GT11 </a:t>
            </a:r>
            <a:r>
              <a:rPr lang="es-ES_tradnl" sz="1600" b="1" dirty="0" err="1" smtClean="0">
                <a:solidFill>
                  <a:prstClr val="white"/>
                </a:solidFill>
                <a:latin typeface="Calibri"/>
                <a:cs typeface="HelveticaNeue Condensed"/>
              </a:rPr>
              <a:t>Conama</a:t>
            </a:r>
            <a:r>
              <a:rPr lang="es-ES_tradnl" sz="1600" b="1" dirty="0" smtClean="0">
                <a:solidFill>
                  <a:prstClr val="white"/>
                </a:solidFill>
                <a:latin typeface="Calibri"/>
                <a:cs typeface="HelveticaNeue Condensed"/>
              </a:rPr>
              <a:t>. Gobernanza del agua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s-ES_tradnl" sz="1600" dirty="0" smtClean="0">
                <a:solidFill>
                  <a:prstClr val="white"/>
                </a:solidFill>
                <a:latin typeface="Calibri"/>
                <a:cs typeface="HelveticaNeue Condensed"/>
              </a:rPr>
              <a:t>Taller Sesión Técnica</a:t>
            </a:r>
            <a:endParaRPr lang="es-ES_tradnl" sz="1600" dirty="0">
              <a:solidFill>
                <a:prstClr val="white"/>
              </a:solidFill>
              <a:latin typeface="Calibri"/>
              <a:cs typeface="HelveticaNeue Condensed"/>
            </a:endParaRPr>
          </a:p>
        </p:txBody>
      </p:sp>
      <p:pic>
        <p:nvPicPr>
          <p:cNvPr id="1027" name="Picture 3" descr="C:\Users\becarioconama\Desktop\Copia servidor 19-10-18\Comunicación\IMAGEN CORPORATIVA\ELEMENTOS FINALIZADOS\banner web largo\bannerUICM.pn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804"/>
          <a:stretch/>
        </p:blipFill>
        <p:spPr bwMode="auto">
          <a:xfrm>
            <a:off x="4492489" y="1"/>
            <a:ext cx="4651510" cy="1237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becarioconama\Desktop\Copia servidor 19-10-18\Comunicación\IMAGEN CORPORATIVA\ELEMENTOS FINALIZADOS\banner web largo\bannerUICM.pn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1" t="5203" r="61547" b="67668"/>
          <a:stretch/>
        </p:blipFill>
        <p:spPr bwMode="auto">
          <a:xfrm>
            <a:off x="276855" y="296589"/>
            <a:ext cx="2297533" cy="645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115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7BF0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12 Grupo"/>
          <p:cNvGrpSpPr/>
          <p:nvPr/>
        </p:nvGrpSpPr>
        <p:grpSpPr>
          <a:xfrm>
            <a:off x="0" y="0"/>
            <a:ext cx="9143999" cy="1139483"/>
            <a:chOff x="0" y="0"/>
            <a:chExt cx="9143999" cy="1139483"/>
          </a:xfrm>
        </p:grpSpPr>
        <p:pic>
          <p:nvPicPr>
            <p:cNvPr id="15" name="Imagen 1" descr="interiorPPT.pdf"/>
            <p:cNvPicPr>
              <a:picLocks noChangeAspect="1"/>
            </p:cNvPicPr>
            <p:nvPr/>
          </p:nvPicPr>
          <p:blipFill rotWithShape="1">
            <a:blip r:embed="rId2"/>
            <a:srcRect t="1203" b="82213"/>
            <a:stretch/>
          </p:blipFill>
          <p:spPr>
            <a:xfrm>
              <a:off x="0" y="0"/>
              <a:ext cx="9143999" cy="1139483"/>
            </a:xfrm>
            <a:prstGeom prst="rect">
              <a:avLst/>
            </a:prstGeom>
            <a:ln>
              <a:noFill/>
            </a:ln>
          </p:spPr>
        </p:pic>
        <p:sp>
          <p:nvSpPr>
            <p:cNvPr id="16" name="Rectángulo 2"/>
            <p:cNvSpPr/>
            <p:nvPr/>
          </p:nvSpPr>
          <p:spPr>
            <a:xfrm>
              <a:off x="1674933" y="416339"/>
              <a:ext cx="6324600" cy="307777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s-ES" sz="1400" dirty="0" smtClean="0">
                  <a:solidFill>
                    <a:srgbClr val="97BF0E"/>
                  </a:solidFill>
                  <a:latin typeface="Calibri"/>
                  <a:cs typeface="Helvetica Neue"/>
                </a:rPr>
                <a:t>14º Congreso </a:t>
              </a:r>
              <a:r>
                <a:rPr lang="es-ES" sz="1400" dirty="0">
                  <a:solidFill>
                    <a:srgbClr val="97BF0E"/>
                  </a:solidFill>
                  <a:latin typeface="Calibri"/>
                  <a:cs typeface="Helvetica Neue"/>
                </a:rPr>
                <a:t>Nacional del Medio </a:t>
              </a:r>
              <a:r>
                <a:rPr lang="es-ES" sz="1400" dirty="0" smtClean="0">
                  <a:solidFill>
                    <a:srgbClr val="97BF0E"/>
                  </a:solidFill>
                  <a:latin typeface="Calibri"/>
                  <a:cs typeface="Helvetica Neue"/>
                </a:rPr>
                <a:t>Ambiente</a:t>
              </a:r>
              <a:endParaRPr lang="es-ES_tradnl" sz="1400" dirty="0">
                <a:solidFill>
                  <a:srgbClr val="97BF0E"/>
                </a:solidFill>
                <a:latin typeface="Calibri"/>
                <a:cs typeface="Helvetica Neue"/>
              </a:endParaRPr>
            </a:p>
          </p:txBody>
        </p:sp>
        <p:pic>
          <p:nvPicPr>
            <p:cNvPr id="17" name="Picture 2" descr="C:\Users\becarioconama\Desktop\Copia servidor 19-10-18\Comunicación\IMAGEN CORPORATIVA\ELEMENTOS FINALIZADOS\logos simples conama 2018\logo_Conama (web).jpg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281" y="288244"/>
              <a:ext cx="2078086" cy="5639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4" name="13 Grupo"/>
          <p:cNvGrpSpPr/>
          <p:nvPr/>
        </p:nvGrpSpPr>
        <p:grpSpPr>
          <a:xfrm>
            <a:off x="4415055" y="2741875"/>
            <a:ext cx="3584478" cy="2090528"/>
            <a:chOff x="4415055" y="3385095"/>
            <a:chExt cx="3584478" cy="2090528"/>
          </a:xfrm>
        </p:grpSpPr>
        <p:sp>
          <p:nvSpPr>
            <p:cNvPr id="3" name="2 CuadroTexto"/>
            <p:cNvSpPr txBox="1"/>
            <p:nvPr/>
          </p:nvSpPr>
          <p:spPr>
            <a:xfrm>
              <a:off x="4415055" y="3385095"/>
              <a:ext cx="358447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s-ES" sz="7200" dirty="0" smtClean="0">
                  <a:solidFill>
                    <a:prstClr val="white"/>
                  </a:solidFill>
                  <a:latin typeface="Calibri"/>
                </a:rPr>
                <a:t>¡Gracias!</a:t>
              </a:r>
              <a:endParaRPr lang="es-ES" sz="7200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4957615" y="5013958"/>
              <a:ext cx="249935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s-ES" sz="2400" dirty="0" smtClean="0">
                  <a:solidFill>
                    <a:prstClr val="white"/>
                  </a:solidFill>
                  <a:latin typeface="Calibri"/>
                </a:rPr>
                <a:t>#conama2018</a:t>
              </a:r>
              <a:endParaRPr lang="es-ES" sz="2400" dirty="0">
                <a:solidFill>
                  <a:prstClr val="white"/>
                </a:solidFill>
                <a:latin typeface="Calibri"/>
              </a:endParaRPr>
            </a:p>
          </p:txBody>
        </p:sp>
      </p:grpSp>
      <p:grpSp>
        <p:nvGrpSpPr>
          <p:cNvPr id="12" name="11 Grupo"/>
          <p:cNvGrpSpPr/>
          <p:nvPr/>
        </p:nvGrpSpPr>
        <p:grpSpPr>
          <a:xfrm>
            <a:off x="-944880" y="1767401"/>
            <a:ext cx="5486399" cy="8388100"/>
            <a:chOff x="-1143000" y="1370341"/>
            <a:chExt cx="5486399" cy="8388100"/>
          </a:xfrm>
        </p:grpSpPr>
        <p:sp>
          <p:nvSpPr>
            <p:cNvPr id="11" name="10 Elipse"/>
            <p:cNvSpPr/>
            <p:nvPr/>
          </p:nvSpPr>
          <p:spPr>
            <a:xfrm>
              <a:off x="-1143000" y="4272042"/>
              <a:ext cx="5486399" cy="5486399"/>
            </a:xfrm>
            <a:prstGeom prst="ellipse">
              <a:avLst/>
            </a:prstGeom>
            <a:noFill/>
            <a:ln w="1270000">
              <a:solidFill>
                <a:srgbClr val="FFFFFF">
                  <a:alpha val="50196"/>
                </a:srgb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s-ES" sz="1800">
                <a:solidFill>
                  <a:prstClr val="black"/>
                </a:solidFill>
              </a:endParaRPr>
            </a:p>
          </p:txBody>
        </p:sp>
        <p:pic>
          <p:nvPicPr>
            <p:cNvPr id="10" name="9 Imagen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53871" y="1370341"/>
              <a:ext cx="3657607" cy="291694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5846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3" descr="portadaPPT.pdf"/>
          <p:cNvPicPr>
            <a:picLocks noChangeAspect="1"/>
          </p:cNvPicPr>
          <p:nvPr/>
        </p:nvPicPr>
        <p:blipFill rotWithShape="1">
          <a:blip r:embed="rId2"/>
          <a:srcRect t="17974"/>
          <a:stretch/>
        </p:blipFill>
        <p:spPr>
          <a:xfrm>
            <a:off x="-5292" y="0"/>
            <a:ext cx="9149292" cy="6876965"/>
          </a:xfrm>
          <a:prstGeom prst="rect">
            <a:avLst/>
          </a:prstGeom>
        </p:spPr>
      </p:pic>
      <p:sp>
        <p:nvSpPr>
          <p:cNvPr id="8" name="7 Rectángulo"/>
          <p:cNvSpPr/>
          <p:nvPr/>
        </p:nvSpPr>
        <p:spPr bwMode="auto">
          <a:xfrm>
            <a:off x="395536" y="4685543"/>
            <a:ext cx="8424936" cy="199405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s-ES" smtClean="0"/>
          </a:p>
        </p:txBody>
      </p:sp>
      <p:sp>
        <p:nvSpPr>
          <p:cNvPr id="12" name="1 Rectángulo"/>
          <p:cNvSpPr>
            <a:spLocks noChangeArrowheads="1"/>
          </p:cNvSpPr>
          <p:nvPr/>
        </p:nvSpPr>
        <p:spPr bwMode="auto">
          <a:xfrm>
            <a:off x="395536" y="1772816"/>
            <a:ext cx="8424936" cy="2677656"/>
          </a:xfrm>
          <a:prstGeom prst="rect">
            <a:avLst/>
          </a:prstGeom>
          <a:solidFill>
            <a:schemeClr val="bg1">
              <a:lumMod val="50000"/>
            </a:schemeClr>
          </a:solidFill>
          <a:ln w="28575">
            <a:solidFill>
              <a:schemeClr val="bg1"/>
            </a:solidFill>
          </a:ln>
          <a:extLst/>
        </p:spPr>
        <p:txBody>
          <a:bodyPr wrap="square">
            <a:spAutoFit/>
          </a:bodyPr>
          <a:lstStyle>
            <a:lvl1pPr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143000" indent="-228600"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 algn="ctr" eaLnBrk="0" hangingPunct="0">
              <a:spcBef>
                <a:spcPts val="0"/>
              </a:spcBef>
              <a:defRPr/>
            </a:pPr>
            <a:r>
              <a:rPr lang="es-ES" b="1" cap="all" dirty="0" smtClean="0">
                <a:solidFill>
                  <a:srgbClr val="FFFFFF"/>
                </a:solidFill>
                <a:latin typeface="Arial" panose="020B0604020202020204" pitchFamily="34" charset="0"/>
              </a:rPr>
              <a:t>Taller  para  análisis</a:t>
            </a:r>
          </a:p>
          <a:p>
            <a:pPr algn="ctr" eaLnBrk="0" hangingPunct="0">
              <a:spcBef>
                <a:spcPts val="0"/>
              </a:spcBef>
              <a:defRPr/>
            </a:pPr>
            <a:endParaRPr lang="es-ES" sz="2400" b="1" cap="all" dirty="0" smtClean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algn="ctr" eaLnBrk="0" hangingPunct="0">
              <a:spcBef>
                <a:spcPts val="0"/>
              </a:spcBef>
              <a:defRPr/>
            </a:pPr>
            <a:r>
              <a:rPr lang="es-ES" sz="2400" b="1" cap="all" dirty="0" smtClean="0">
                <a:solidFill>
                  <a:srgbClr val="FFFFFF"/>
                </a:solidFill>
                <a:latin typeface="Arial" panose="020B0604020202020204" pitchFamily="34" charset="0"/>
              </a:rPr>
              <a:t>‘PROYECTO DE RECUPERACIÓN DEL RÍO  segura’</a:t>
            </a:r>
          </a:p>
          <a:p>
            <a:pPr algn="ctr" eaLnBrk="0" hangingPunct="0">
              <a:spcBef>
                <a:spcPts val="0"/>
              </a:spcBef>
              <a:defRPr/>
            </a:pPr>
            <a:endParaRPr lang="es-ES" sz="2400" b="1" cap="all" dirty="0" smtClean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algn="ctr" eaLnBrk="0" hangingPunct="0">
              <a:spcBef>
                <a:spcPts val="0"/>
              </a:spcBef>
              <a:defRPr/>
            </a:pPr>
            <a:r>
              <a:rPr lang="es-ES" sz="2400" b="1" cap="all" dirty="0" smtClean="0">
                <a:solidFill>
                  <a:srgbClr val="FFFFFF"/>
                </a:solidFill>
                <a:latin typeface="Arial" panose="020B0604020202020204" pitchFamily="34" charset="0"/>
              </a:rPr>
              <a:t>Principios de gobernanza del agua de </a:t>
            </a:r>
            <a:r>
              <a:rPr lang="es-ES" sz="2400" b="1" cap="all" dirty="0" err="1" smtClean="0">
                <a:solidFill>
                  <a:srgbClr val="FFFFFF"/>
                </a:solidFill>
                <a:latin typeface="Arial" panose="020B0604020202020204" pitchFamily="34" charset="0"/>
              </a:rPr>
              <a:t>ocde</a:t>
            </a:r>
            <a:endParaRPr lang="es-ES" sz="2400" b="1" cap="all" dirty="0" smtClean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algn="ctr" eaLnBrk="0" hangingPunct="0">
              <a:spcBef>
                <a:spcPts val="0"/>
              </a:spcBef>
              <a:defRPr/>
            </a:pPr>
            <a:endParaRPr lang="es-ES" sz="2400" b="1" cap="all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algn="ctr" eaLnBrk="0" hangingPunct="0">
              <a:spcBef>
                <a:spcPts val="0"/>
              </a:spcBef>
              <a:defRPr/>
            </a:pPr>
            <a:r>
              <a:rPr lang="es-ES" sz="1600" b="1" cap="all" dirty="0" smtClean="0">
                <a:solidFill>
                  <a:srgbClr val="FFFFFF"/>
                </a:solidFill>
                <a:latin typeface="Arial" panose="020B0604020202020204" pitchFamily="34" charset="0"/>
              </a:rPr>
              <a:t>                                                                                                  Miguel a. </a:t>
            </a:r>
            <a:r>
              <a:rPr lang="es-ES" sz="1600" b="1" cap="all" dirty="0" err="1" smtClean="0">
                <a:solidFill>
                  <a:srgbClr val="FFFFFF"/>
                </a:solidFill>
                <a:latin typeface="Arial" panose="020B0604020202020204" pitchFamily="34" charset="0"/>
              </a:rPr>
              <a:t>ródenas</a:t>
            </a:r>
            <a:endParaRPr lang="es-ES" sz="1600" b="1" cap="all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pic>
        <p:nvPicPr>
          <p:cNvPr id="71683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344" y="260648"/>
            <a:ext cx="7408640" cy="1173695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 bwMode="auto">
          <a:xfrm>
            <a:off x="251520" y="4869160"/>
            <a:ext cx="8208912" cy="1246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s-ES" smtClean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635629"/>
            <a:ext cx="2160240" cy="1043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686" name="Picture 6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5790742"/>
            <a:ext cx="2215088" cy="888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687" name="Picture 7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620" y="4685543"/>
            <a:ext cx="6912768" cy="1105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901150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 bwMode="auto">
          <a:xfrm>
            <a:off x="5585" y="39950"/>
            <a:ext cx="9138415" cy="633560"/>
          </a:xfrm>
          <a:prstGeom prst="rect">
            <a:avLst/>
          </a:prstGeom>
          <a:gradFill>
            <a:gsLst>
              <a:gs pos="0">
                <a:srgbClr val="920808"/>
              </a:gs>
              <a:gs pos="100000">
                <a:srgbClr val="630101"/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legacyFlat3" dir="b"/>
          </a:scene3d>
          <a:sp3d extrusionH="430200" prstMaterial="legacyMatte">
            <a:extrusionClr>
              <a:srgbClr val="3333CC"/>
            </a:extrusionClr>
          </a:sp3d>
          <a:extLst/>
        </p:spPr>
        <p:txBody>
          <a:bodyPr rot="10800000"/>
          <a:lstStyle/>
          <a:p>
            <a:pPr eaLnBrk="0" hangingPunct="0">
              <a:spcBef>
                <a:spcPct val="50000"/>
              </a:spcBef>
              <a:defRPr/>
            </a:pPr>
            <a:endParaRPr lang="es-ES" b="1">
              <a:latin typeface="Arial" panose="020B0604020202020204" pitchFamily="34" charset="0"/>
              <a:ea typeface="ＭＳ Ｐゴシック" pitchFamily="34" charset="-128"/>
            </a:endParaRPr>
          </a:p>
        </p:txBody>
      </p:sp>
      <p:sp>
        <p:nvSpPr>
          <p:cNvPr id="7" name="6 Rectángulo"/>
          <p:cNvSpPr/>
          <p:nvPr/>
        </p:nvSpPr>
        <p:spPr bwMode="auto">
          <a:xfrm>
            <a:off x="-11375" y="636620"/>
            <a:ext cx="9137023" cy="36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legacyFlat3" dir="b"/>
          </a:scene3d>
          <a:sp3d extrusionH="430200" prstMaterial="legacyMatte">
            <a:extrusionClr>
              <a:srgbClr val="3333CC"/>
            </a:extrusionClr>
          </a:sp3d>
          <a:extLst/>
        </p:spPr>
        <p:txBody>
          <a:bodyPr rot="10800000"/>
          <a:lstStyle/>
          <a:p>
            <a:pPr eaLnBrk="0" hangingPunct="0">
              <a:spcBef>
                <a:spcPct val="50000"/>
              </a:spcBef>
              <a:defRPr/>
            </a:pPr>
            <a:endParaRPr lang="es-ES" b="1">
              <a:latin typeface="Arial" panose="020B0604020202020204" pitchFamily="34" charset="0"/>
              <a:ea typeface="ＭＳ Ｐゴシック" pitchFamily="34" charset="-128"/>
            </a:endParaRPr>
          </a:p>
        </p:txBody>
      </p:sp>
      <p:sp>
        <p:nvSpPr>
          <p:cNvPr id="1459202" name="Text Box 2"/>
          <p:cNvSpPr txBox="1">
            <a:spLocks noChangeArrowheads="1"/>
          </p:cNvSpPr>
          <p:nvPr/>
        </p:nvSpPr>
        <p:spPr bwMode="auto">
          <a:xfrm>
            <a:off x="250825" y="1901731"/>
            <a:ext cx="8632825" cy="2031325"/>
          </a:xfrm>
          <a:prstGeom prst="rect">
            <a:avLst/>
          </a:prstGeom>
          <a:solidFill>
            <a:srgbClr val="002060"/>
          </a:solidFill>
          <a:ln w="28575">
            <a:solidFill>
              <a:schemeClr val="bg1"/>
            </a:solidFill>
          </a:ln>
          <a:effectLst/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/>
          <a:p>
            <a:pPr marL="265112" algn="ctr" eaLnBrk="0" hangingPunct="0">
              <a:lnSpc>
                <a:spcPct val="150000"/>
              </a:lnSpc>
              <a:defRPr/>
            </a:pPr>
            <a:r>
              <a:rPr lang="es-ES_tradnl" altLang="es-E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REGENERACIÓN- REUTILIZACIÓN</a:t>
            </a:r>
          </a:p>
          <a:p>
            <a:pPr marL="265112" algn="ctr" eaLnBrk="0" hangingPunct="0">
              <a:lnSpc>
                <a:spcPct val="150000"/>
              </a:lnSpc>
              <a:defRPr/>
            </a:pPr>
            <a:r>
              <a:rPr lang="es-ES_tradnl" altLang="es-E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‘PROYECTO RIO SEGURA’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77788" y="23813"/>
            <a:ext cx="909678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s-E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ＭＳ Ｐゴシック" pitchFamily="34" charset="-128"/>
              </a:rPr>
              <a:t>  CUENCA </a:t>
            </a:r>
            <a:r>
              <a:rPr lang="es-E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ＭＳ Ｐゴシック" pitchFamily="34" charset="-128"/>
              </a:rPr>
              <a:t>DEL SEGURA.           REGIÓN DE MURCIA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 bwMode="auto">
          <a:xfrm flipH="1">
            <a:off x="6718301" y="854618"/>
            <a:ext cx="2425699" cy="600338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s-ES" smtClean="0"/>
          </a:p>
        </p:txBody>
      </p:sp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34925" y="-784225"/>
            <a:ext cx="91440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s-ES" sz="1200" smtClean="0">
                <a:solidFill>
                  <a:srgbClr val="FFFFFF"/>
                </a:solidFill>
                <a:ea typeface="MS PGothic" pitchFamily="34" charset="-128"/>
              </a:rPr>
              <a:t> </a:t>
            </a:r>
          </a:p>
          <a:p>
            <a:pPr eaLnBrk="1" hangingPunct="1"/>
            <a:endParaRPr lang="en-US" altLang="es-ES" sz="2400" smtClean="0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92163" name="Rectangle 3"/>
          <p:cNvSpPr>
            <a:spLocks noChangeArrowheads="1"/>
          </p:cNvSpPr>
          <p:nvPr/>
        </p:nvSpPr>
        <p:spPr bwMode="auto">
          <a:xfrm>
            <a:off x="34925" y="-939800"/>
            <a:ext cx="91440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s-ES" sz="1000" smtClean="0">
                <a:solidFill>
                  <a:srgbClr val="FFFFFF"/>
                </a:solidFill>
                <a:latin typeface="5485"/>
                <a:ea typeface="MS PGothic" pitchFamily="34" charset="-128"/>
              </a:rPr>
              <a:t/>
            </a:r>
            <a:br>
              <a:rPr lang="en-US" altLang="es-ES" sz="1000" smtClean="0">
                <a:solidFill>
                  <a:srgbClr val="FFFFFF"/>
                </a:solidFill>
                <a:latin typeface="5485"/>
                <a:ea typeface="MS PGothic" pitchFamily="34" charset="-128"/>
              </a:rPr>
            </a:br>
            <a:endParaRPr lang="en-US" altLang="es-ES" sz="1200" smtClean="0">
              <a:solidFill>
                <a:srgbClr val="FFFFFF"/>
              </a:solidFill>
              <a:ea typeface="MS PGothic" pitchFamily="34" charset="-128"/>
            </a:endParaRPr>
          </a:p>
          <a:p>
            <a:pPr eaLnBrk="1" hangingPunct="1"/>
            <a:endParaRPr lang="en-US" altLang="es-ES" sz="2400" smtClean="0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2" name="1 Rectángulo"/>
          <p:cNvSpPr/>
          <p:nvPr/>
        </p:nvSpPr>
        <p:spPr bwMode="auto">
          <a:xfrm>
            <a:off x="6956425" y="3609975"/>
            <a:ext cx="1889125" cy="431800"/>
          </a:xfrm>
          <a:prstGeom prst="rect">
            <a:avLst/>
          </a:prstGeom>
          <a:solidFill>
            <a:srgbClr val="04E67A"/>
          </a:solidFill>
          <a:ln>
            <a:solidFill>
              <a:schemeClr val="bg1"/>
            </a:solidFill>
          </a:ln>
          <a:effectLst/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 anchor="ctr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endParaRPr lang="es-ES">
              <a:ln>
                <a:solidFill>
                  <a:srgbClr val="FFFFFF"/>
                </a:solidFill>
              </a:ln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1322388" y="3609975"/>
            <a:ext cx="1889125" cy="431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  <a:effectLst/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 anchor="ctr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endParaRPr lang="es-ES">
              <a:ln>
                <a:solidFill>
                  <a:srgbClr val="FFFFFF"/>
                </a:solidFill>
              </a:ln>
            </a:endParaRPr>
          </a:p>
        </p:txBody>
      </p:sp>
      <p:sp>
        <p:nvSpPr>
          <p:cNvPr id="92166" name="19 CuadroTexto"/>
          <p:cNvSpPr txBox="1">
            <a:spLocks noChangeArrowheads="1"/>
          </p:cNvSpPr>
          <p:nvPr/>
        </p:nvSpPr>
        <p:spPr bwMode="auto">
          <a:xfrm>
            <a:off x="973138" y="4108450"/>
            <a:ext cx="698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" altLang="es-ES" sz="1800" smtClean="0">
                <a:solidFill>
                  <a:srgbClr val="FFFFFF"/>
                </a:solidFill>
                <a:latin typeface="Arial" pitchFamily="34" charset="0"/>
              </a:rPr>
              <a:t>1995</a:t>
            </a:r>
          </a:p>
        </p:txBody>
      </p:sp>
      <p:sp>
        <p:nvSpPr>
          <p:cNvPr id="92167" name="20 CuadroTexto"/>
          <p:cNvSpPr txBox="1">
            <a:spLocks noChangeArrowheads="1"/>
          </p:cNvSpPr>
          <p:nvPr/>
        </p:nvSpPr>
        <p:spPr bwMode="auto">
          <a:xfrm>
            <a:off x="2808288" y="4108450"/>
            <a:ext cx="698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" altLang="es-ES" sz="1800" smtClean="0">
                <a:solidFill>
                  <a:srgbClr val="FFFFFF"/>
                </a:solidFill>
                <a:latin typeface="Arial" pitchFamily="34" charset="0"/>
              </a:rPr>
              <a:t>2000</a:t>
            </a:r>
          </a:p>
        </p:txBody>
      </p:sp>
      <p:sp>
        <p:nvSpPr>
          <p:cNvPr id="92168" name="21 CuadroTexto"/>
          <p:cNvSpPr txBox="1">
            <a:spLocks noChangeArrowheads="1"/>
          </p:cNvSpPr>
          <p:nvPr/>
        </p:nvSpPr>
        <p:spPr bwMode="auto">
          <a:xfrm>
            <a:off x="6588125" y="4108450"/>
            <a:ext cx="6969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" altLang="es-ES" sz="1800" smtClean="0">
                <a:solidFill>
                  <a:srgbClr val="FFFFFF"/>
                </a:solidFill>
                <a:latin typeface="Arial" pitchFamily="34" charset="0"/>
              </a:rPr>
              <a:t>2010</a:t>
            </a:r>
          </a:p>
        </p:txBody>
      </p:sp>
      <p:sp>
        <p:nvSpPr>
          <p:cNvPr id="92169" name="22 CuadroTexto"/>
          <p:cNvSpPr txBox="1">
            <a:spLocks noChangeArrowheads="1"/>
          </p:cNvSpPr>
          <p:nvPr/>
        </p:nvSpPr>
        <p:spPr bwMode="auto">
          <a:xfrm>
            <a:off x="8245475" y="4108450"/>
            <a:ext cx="698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" altLang="es-ES" sz="1800" smtClean="0">
                <a:solidFill>
                  <a:srgbClr val="FFFFFF"/>
                </a:solidFill>
                <a:latin typeface="Arial" pitchFamily="34" charset="0"/>
              </a:rPr>
              <a:t>2015</a:t>
            </a:r>
          </a:p>
        </p:txBody>
      </p:sp>
      <p:sp>
        <p:nvSpPr>
          <p:cNvPr id="62" name="61 Rectángulo"/>
          <p:cNvSpPr/>
          <p:nvPr/>
        </p:nvSpPr>
        <p:spPr bwMode="auto">
          <a:xfrm>
            <a:off x="3186113" y="3609975"/>
            <a:ext cx="1889125" cy="431800"/>
          </a:xfrm>
          <a:prstGeom prst="rect">
            <a:avLst/>
          </a:prstGeom>
          <a:solidFill>
            <a:srgbClr val="37FBFB"/>
          </a:solidFill>
          <a:ln>
            <a:solidFill>
              <a:schemeClr val="bg1"/>
            </a:solidFill>
          </a:ln>
          <a:effectLst/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 anchor="ctr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endParaRPr lang="es-ES">
              <a:ln>
                <a:solidFill>
                  <a:srgbClr val="FFFFFF"/>
                </a:solidFill>
              </a:ln>
            </a:endParaRPr>
          </a:p>
        </p:txBody>
      </p:sp>
      <p:sp>
        <p:nvSpPr>
          <p:cNvPr id="64" name="63 Rectángulo"/>
          <p:cNvSpPr/>
          <p:nvPr/>
        </p:nvSpPr>
        <p:spPr bwMode="auto">
          <a:xfrm>
            <a:off x="5064125" y="3609975"/>
            <a:ext cx="1890713" cy="431800"/>
          </a:xfrm>
          <a:prstGeom prst="rect">
            <a:avLst/>
          </a:prstGeom>
          <a:solidFill>
            <a:srgbClr val="37FBFB"/>
          </a:solidFill>
          <a:ln>
            <a:solidFill>
              <a:schemeClr val="bg1"/>
            </a:solidFill>
          </a:ln>
          <a:effectLst/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 anchor="ctr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endParaRPr lang="es-ES">
              <a:ln>
                <a:solidFill>
                  <a:srgbClr val="FFFFFF"/>
                </a:solidFill>
              </a:ln>
            </a:endParaRPr>
          </a:p>
        </p:txBody>
      </p:sp>
      <p:cxnSp>
        <p:nvCxnSpPr>
          <p:cNvPr id="92173" name="54 Conector recto de flecha"/>
          <p:cNvCxnSpPr>
            <a:cxnSpLocks noChangeShapeType="1"/>
          </p:cNvCxnSpPr>
          <p:nvPr/>
        </p:nvCxnSpPr>
        <p:spPr bwMode="auto">
          <a:xfrm>
            <a:off x="1316038" y="2085975"/>
            <a:ext cx="0" cy="1503363"/>
          </a:xfrm>
          <a:prstGeom prst="straightConnector1">
            <a:avLst/>
          </a:prstGeom>
          <a:noFill/>
          <a:ln w="12700" algn="ctr">
            <a:solidFill>
              <a:schemeClr val="bg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cxnSp>
      <p:sp>
        <p:nvSpPr>
          <p:cNvPr id="92174" name="73 CuadroTexto"/>
          <p:cNvSpPr txBox="1">
            <a:spLocks noChangeArrowheads="1"/>
          </p:cNvSpPr>
          <p:nvPr/>
        </p:nvSpPr>
        <p:spPr bwMode="auto">
          <a:xfrm>
            <a:off x="4714875" y="4108450"/>
            <a:ext cx="698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" altLang="es-ES" sz="1800" smtClean="0">
                <a:solidFill>
                  <a:srgbClr val="FFFFFF"/>
                </a:solidFill>
                <a:latin typeface="Arial" pitchFamily="34" charset="0"/>
              </a:rPr>
              <a:t>2005</a:t>
            </a:r>
          </a:p>
        </p:txBody>
      </p:sp>
      <p:cxnSp>
        <p:nvCxnSpPr>
          <p:cNvPr id="92176" name="54 Conector recto de flecha"/>
          <p:cNvCxnSpPr>
            <a:cxnSpLocks noChangeShapeType="1"/>
          </p:cNvCxnSpPr>
          <p:nvPr/>
        </p:nvCxnSpPr>
        <p:spPr bwMode="auto">
          <a:xfrm>
            <a:off x="323850" y="1556792"/>
            <a:ext cx="0" cy="2053183"/>
          </a:xfrm>
          <a:prstGeom prst="straightConnector1">
            <a:avLst/>
          </a:prstGeom>
          <a:noFill/>
          <a:ln w="12700" algn="ctr">
            <a:solidFill>
              <a:schemeClr val="bg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cxnSp>
      <p:sp>
        <p:nvSpPr>
          <p:cNvPr id="92177" name="19 CuadroTexto"/>
          <p:cNvSpPr txBox="1">
            <a:spLocks noChangeArrowheads="1"/>
          </p:cNvSpPr>
          <p:nvPr/>
        </p:nvSpPr>
        <p:spPr bwMode="auto">
          <a:xfrm>
            <a:off x="42863" y="4108450"/>
            <a:ext cx="6969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" altLang="es-ES" sz="1800" smtClean="0">
                <a:solidFill>
                  <a:srgbClr val="FFFFFF"/>
                </a:solidFill>
                <a:latin typeface="Arial" pitchFamily="34" charset="0"/>
              </a:rPr>
              <a:t>1991</a:t>
            </a:r>
          </a:p>
        </p:txBody>
      </p:sp>
      <p:sp>
        <p:nvSpPr>
          <p:cNvPr id="21" name="20 Rectángulo"/>
          <p:cNvSpPr/>
          <p:nvPr/>
        </p:nvSpPr>
        <p:spPr bwMode="auto">
          <a:xfrm>
            <a:off x="5585" y="-27384"/>
            <a:ext cx="9138415" cy="805802"/>
          </a:xfrm>
          <a:prstGeom prst="rect">
            <a:avLst/>
          </a:prstGeom>
          <a:gradFill>
            <a:gsLst>
              <a:gs pos="0">
                <a:srgbClr val="920808"/>
              </a:gs>
              <a:gs pos="100000">
                <a:srgbClr val="630101"/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legacyFlat3" dir="b"/>
          </a:scene3d>
          <a:sp3d extrusionH="430200" prstMaterial="legacyMatte">
            <a:extrusionClr>
              <a:srgbClr val="3333CC"/>
            </a:extrusionClr>
          </a:sp3d>
          <a:extLst/>
        </p:spPr>
        <p:txBody>
          <a:bodyPr rot="10800000"/>
          <a:lstStyle/>
          <a:p>
            <a:pPr>
              <a:defRPr/>
            </a:pPr>
            <a:endParaRPr lang="es-ES" dirty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22" name="21 Rectángulo"/>
          <p:cNvSpPr/>
          <p:nvPr/>
        </p:nvSpPr>
        <p:spPr bwMode="auto">
          <a:xfrm>
            <a:off x="12561" y="778418"/>
            <a:ext cx="9137023" cy="76200"/>
          </a:xfrm>
          <a:prstGeom prst="rect">
            <a:avLst/>
          </a:prstGeom>
          <a:solidFill>
            <a:schemeClr val="tx2">
              <a:lumMod val="95000"/>
              <a:lumOff val="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legacyFlat3" dir="b"/>
          </a:scene3d>
          <a:sp3d extrusionH="430200" prstMaterial="legacyMatte">
            <a:extrusionClr>
              <a:srgbClr val="3333CC"/>
            </a:extrusionClr>
          </a:sp3d>
          <a:extLst/>
        </p:spPr>
        <p:txBody>
          <a:bodyPr rot="10800000"/>
          <a:lstStyle/>
          <a:p>
            <a:pPr>
              <a:defRPr/>
            </a:pPr>
            <a:endParaRPr lang="es-ES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92180" name="6 CuadroTexto"/>
          <p:cNvSpPr txBox="1">
            <a:spLocks noChangeArrowheads="1"/>
          </p:cNvSpPr>
          <p:nvPr/>
        </p:nvSpPr>
        <p:spPr bwMode="auto">
          <a:xfrm>
            <a:off x="209550" y="82550"/>
            <a:ext cx="87344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" altLang="es-ES" b="1" dirty="0" smtClean="0">
                <a:solidFill>
                  <a:srgbClr val="FFFFFF"/>
                </a:solidFill>
                <a:latin typeface="Arial" pitchFamily="34" charset="0"/>
                <a:ea typeface="MS PGothic" pitchFamily="34" charset="-128"/>
              </a:rPr>
              <a:t>PROYECTO RÍO SEGURA                 ESPAÑA</a:t>
            </a:r>
            <a:endParaRPr lang="es-ES" altLang="es-ES" dirty="0" smtClean="0"/>
          </a:p>
        </p:txBody>
      </p:sp>
      <p:sp>
        <p:nvSpPr>
          <p:cNvPr id="23" name="29 CuadroTexto"/>
          <p:cNvSpPr txBox="1">
            <a:spLocks noChangeArrowheads="1"/>
          </p:cNvSpPr>
          <p:nvPr/>
        </p:nvSpPr>
        <p:spPr bwMode="auto">
          <a:xfrm>
            <a:off x="1331640" y="1556792"/>
            <a:ext cx="5249862" cy="922337"/>
          </a:xfrm>
          <a:prstGeom prst="rect">
            <a:avLst/>
          </a:prstGeom>
          <a:solidFill>
            <a:srgbClr val="002060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s-ES" altLang="es-ES" sz="1800" b="1">
                <a:solidFill>
                  <a:srgbClr val="FFFFFF"/>
                </a:solidFill>
                <a:latin typeface="Arial" pitchFamily="34" charset="0"/>
              </a:rPr>
              <a:t>PLAN NACIONAL</a:t>
            </a:r>
          </a:p>
          <a:p>
            <a:pPr algn="ctr" eaLnBrk="1" hangingPunct="1"/>
            <a:r>
              <a:rPr lang="es-ES" altLang="es-ES" sz="1800" b="1">
                <a:solidFill>
                  <a:srgbClr val="FFFFFF"/>
                </a:solidFill>
                <a:latin typeface="Arial" pitchFamily="34" charset="0"/>
              </a:rPr>
              <a:t>1995-2005</a:t>
            </a:r>
          </a:p>
          <a:p>
            <a:pPr algn="ctr" eaLnBrk="1" hangingPunct="1"/>
            <a:r>
              <a:rPr lang="es-ES" altLang="es-ES" sz="1800">
                <a:solidFill>
                  <a:srgbClr val="FFFFFF"/>
                </a:solidFill>
                <a:latin typeface="Arial" pitchFamily="34" charset="0"/>
              </a:rPr>
              <a:t>TRATAMIENTO Y REUTILIZACIÓN DE AGUA</a:t>
            </a:r>
          </a:p>
        </p:txBody>
      </p:sp>
      <p:sp>
        <p:nvSpPr>
          <p:cNvPr id="24" name="68 CuadroTexto"/>
          <p:cNvSpPr txBox="1">
            <a:spLocks noChangeArrowheads="1"/>
          </p:cNvSpPr>
          <p:nvPr/>
        </p:nvSpPr>
        <p:spPr bwMode="auto">
          <a:xfrm>
            <a:off x="3186113" y="4638035"/>
            <a:ext cx="3532188" cy="2031325"/>
          </a:xfrm>
          <a:prstGeom prst="rect">
            <a:avLst/>
          </a:prstGeom>
          <a:solidFill>
            <a:srgbClr val="002060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s-ES" altLang="es-ES" sz="1800" b="1" dirty="0">
                <a:solidFill>
                  <a:srgbClr val="FFFFFF"/>
                </a:solidFill>
                <a:latin typeface="Arial" pitchFamily="34" charset="0"/>
              </a:rPr>
              <a:t>PLAN DIRECTOR REGIONAL</a:t>
            </a:r>
          </a:p>
          <a:p>
            <a:pPr algn="ctr" eaLnBrk="1" hangingPunct="1"/>
            <a:r>
              <a:rPr lang="es-ES" altLang="es-ES" sz="1800" b="1" dirty="0">
                <a:solidFill>
                  <a:srgbClr val="FFFFFF"/>
                </a:solidFill>
                <a:latin typeface="Arial" pitchFamily="34" charset="0"/>
              </a:rPr>
              <a:t>2001-2010</a:t>
            </a:r>
          </a:p>
          <a:p>
            <a:pPr algn="ctr" eaLnBrk="1" hangingPunct="1"/>
            <a:endParaRPr lang="es-ES" altLang="es-ES" sz="1800" b="1" dirty="0">
              <a:solidFill>
                <a:srgbClr val="FFFFFF"/>
              </a:solidFill>
              <a:latin typeface="Arial" pitchFamily="34" charset="0"/>
            </a:endParaRPr>
          </a:p>
          <a:p>
            <a:pPr algn="ctr" eaLnBrk="1" hangingPunct="1"/>
            <a:r>
              <a:rPr lang="en-US" altLang="es-ES" sz="1800" dirty="0">
                <a:solidFill>
                  <a:srgbClr val="FFFFFF"/>
                </a:solidFill>
                <a:latin typeface="Arial" pitchFamily="34" charset="0"/>
              </a:rPr>
              <a:t>SISTEMA INTEGRADO DE REGENERACIÓN Y REUTILIZACIÓN DE AGUAS RESIDUALES</a:t>
            </a:r>
          </a:p>
        </p:txBody>
      </p:sp>
      <p:sp>
        <p:nvSpPr>
          <p:cNvPr id="26" name="68 CuadroTexto"/>
          <p:cNvSpPr txBox="1">
            <a:spLocks noChangeArrowheads="1"/>
          </p:cNvSpPr>
          <p:nvPr/>
        </p:nvSpPr>
        <p:spPr bwMode="auto">
          <a:xfrm>
            <a:off x="1292870" y="4914900"/>
            <a:ext cx="1515418" cy="923925"/>
          </a:xfrm>
          <a:prstGeom prst="rect">
            <a:avLst/>
          </a:prstGeom>
          <a:solidFill>
            <a:srgbClr val="002060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s-ES" altLang="es-ES" sz="1800" b="1">
                <a:solidFill>
                  <a:srgbClr val="FFFFFF"/>
                </a:solidFill>
                <a:latin typeface="Arial" pitchFamily="34" charset="0"/>
              </a:rPr>
              <a:t>ACUERDO   NACIONAL / REGIONAL</a:t>
            </a:r>
            <a:endParaRPr lang="en-US" altLang="es-ES" sz="18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27" name="5 Flecha derecha"/>
          <p:cNvSpPr>
            <a:spLocks noChangeArrowheads="1"/>
          </p:cNvSpPr>
          <p:nvPr/>
        </p:nvSpPr>
        <p:spPr bwMode="auto">
          <a:xfrm>
            <a:off x="2699792" y="5130800"/>
            <a:ext cx="514350" cy="490538"/>
          </a:xfrm>
          <a:prstGeom prst="rightArrow">
            <a:avLst>
              <a:gd name="adj1" fmla="val 50000"/>
              <a:gd name="adj2" fmla="val 50068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s-ES" altLang="es-ES"/>
          </a:p>
        </p:txBody>
      </p:sp>
      <p:sp>
        <p:nvSpPr>
          <p:cNvPr id="29" name="28 Rectángulo"/>
          <p:cNvSpPr/>
          <p:nvPr/>
        </p:nvSpPr>
        <p:spPr bwMode="auto">
          <a:xfrm>
            <a:off x="6718300" y="3609975"/>
            <a:ext cx="2127250" cy="431800"/>
          </a:xfrm>
          <a:prstGeom prst="rect">
            <a:avLst/>
          </a:prstGeom>
          <a:solidFill>
            <a:srgbClr val="04E67A"/>
          </a:solidFill>
          <a:ln>
            <a:solidFill>
              <a:schemeClr val="bg1"/>
            </a:solidFill>
          </a:ln>
          <a:effectLst/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 anchor="ctr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endParaRPr lang="es-ES">
              <a:ln>
                <a:solidFill>
                  <a:srgbClr val="FFFFFF"/>
                </a:solidFill>
              </a:ln>
            </a:endParaRPr>
          </a:p>
        </p:txBody>
      </p:sp>
      <p:sp>
        <p:nvSpPr>
          <p:cNvPr id="30" name="22 CuadroTexto"/>
          <p:cNvSpPr txBox="1">
            <a:spLocks noChangeArrowheads="1"/>
          </p:cNvSpPr>
          <p:nvPr/>
        </p:nvSpPr>
        <p:spPr bwMode="auto">
          <a:xfrm>
            <a:off x="8245475" y="4124325"/>
            <a:ext cx="698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" altLang="es-ES" sz="1800">
                <a:solidFill>
                  <a:srgbClr val="FFFFFF"/>
                </a:solidFill>
                <a:latin typeface="Arial" pitchFamily="34" charset="0"/>
              </a:rPr>
              <a:t>2015</a:t>
            </a:r>
          </a:p>
        </p:txBody>
      </p:sp>
      <p:sp>
        <p:nvSpPr>
          <p:cNvPr id="31" name="72 CuadroTexto"/>
          <p:cNvSpPr txBox="1">
            <a:spLocks noChangeArrowheads="1"/>
          </p:cNvSpPr>
          <p:nvPr/>
        </p:nvSpPr>
        <p:spPr bwMode="auto">
          <a:xfrm>
            <a:off x="6803901" y="1268413"/>
            <a:ext cx="2160587" cy="1477962"/>
          </a:xfrm>
          <a:prstGeom prst="rect">
            <a:avLst/>
          </a:prstGeom>
          <a:solidFill>
            <a:srgbClr val="002060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s-ES" altLang="es-ES" sz="1800" b="1">
                <a:solidFill>
                  <a:srgbClr val="FFFFFF"/>
                </a:solidFill>
                <a:latin typeface="Arial" pitchFamily="34" charset="0"/>
              </a:rPr>
              <a:t>PROYECTOS</a:t>
            </a:r>
          </a:p>
          <a:p>
            <a:pPr algn="ctr" eaLnBrk="1" hangingPunct="1"/>
            <a:r>
              <a:rPr lang="en-US" altLang="es-ES" sz="1800" b="1">
                <a:solidFill>
                  <a:srgbClr val="FFFFFF"/>
                </a:solidFill>
                <a:latin typeface="Arial" pitchFamily="34" charset="0"/>
              </a:rPr>
              <a:t>LIFE +</a:t>
            </a:r>
          </a:p>
          <a:p>
            <a:pPr algn="ctr" eaLnBrk="1" hangingPunct="1"/>
            <a:r>
              <a:rPr lang="en-US" altLang="es-ES" sz="1800">
                <a:solidFill>
                  <a:srgbClr val="FFFFFF"/>
                </a:solidFill>
                <a:latin typeface="Arial" pitchFamily="34" charset="0"/>
              </a:rPr>
              <a:t>RESTAURACIÓN DE FAUNA Y FLORA</a:t>
            </a:r>
          </a:p>
        </p:txBody>
      </p:sp>
      <p:cxnSp>
        <p:nvCxnSpPr>
          <p:cNvPr id="32" name="54 Conector recto de flecha"/>
          <p:cNvCxnSpPr>
            <a:cxnSpLocks noChangeShapeType="1"/>
          </p:cNvCxnSpPr>
          <p:nvPr/>
        </p:nvCxnSpPr>
        <p:spPr bwMode="auto">
          <a:xfrm>
            <a:off x="3157538" y="3141663"/>
            <a:ext cx="0" cy="468312"/>
          </a:xfrm>
          <a:prstGeom prst="straightConnector1">
            <a:avLst/>
          </a:prstGeom>
          <a:noFill/>
          <a:ln w="12700" algn="ctr">
            <a:solidFill>
              <a:schemeClr val="bg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cxnSp>
      <p:sp>
        <p:nvSpPr>
          <p:cNvPr id="33" name="29 CuadroTexto"/>
          <p:cNvSpPr txBox="1">
            <a:spLocks noChangeArrowheads="1"/>
          </p:cNvSpPr>
          <p:nvPr/>
        </p:nvSpPr>
        <p:spPr bwMode="auto">
          <a:xfrm>
            <a:off x="2298700" y="2619375"/>
            <a:ext cx="1912938" cy="46166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es-ES" altLang="es-ES" sz="1200" b="1" dirty="0" smtClean="0">
                <a:solidFill>
                  <a:srgbClr val="FFFFFF"/>
                </a:solidFill>
                <a:latin typeface="Arial" pitchFamily="34" charset="0"/>
              </a:rPr>
              <a:t>DIRECTIVA MARCO AGUA UE</a:t>
            </a:r>
            <a:endParaRPr lang="es-ES" altLang="es-ES" sz="1200" dirty="0" smtClean="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25" name="29 CuadroTexto"/>
          <p:cNvSpPr txBox="1">
            <a:spLocks noChangeArrowheads="1"/>
          </p:cNvSpPr>
          <p:nvPr/>
        </p:nvSpPr>
        <p:spPr bwMode="auto">
          <a:xfrm>
            <a:off x="323850" y="1052736"/>
            <a:ext cx="1347788" cy="46166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es-ES" altLang="es-ES" sz="1200" b="1" dirty="0" smtClean="0">
                <a:solidFill>
                  <a:srgbClr val="FFFFFF"/>
                </a:solidFill>
                <a:latin typeface="Arial" pitchFamily="34" charset="0"/>
              </a:rPr>
              <a:t>DIRECTIVA UE SANEAMIENTO</a:t>
            </a:r>
            <a:endParaRPr lang="es-ES" altLang="es-ES" sz="1200" dirty="0" smtClean="0">
              <a:solidFill>
                <a:srgbClr val="FFFFFF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29710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4925" y="-784225"/>
            <a:ext cx="91440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s-ES" sz="1200">
                <a:solidFill>
                  <a:schemeClr val="bg1"/>
                </a:solidFill>
                <a:ea typeface="MS PGothic" pitchFamily="34" charset="-128"/>
                <a:cs typeface="Times New Roman" pitchFamily="18" charset="0"/>
              </a:rPr>
              <a:t> </a:t>
            </a:r>
          </a:p>
          <a:p>
            <a:pPr eaLnBrk="1" hangingPunct="1"/>
            <a:endParaRPr lang="en-US" altLang="es-ES" sz="2400">
              <a:solidFill>
                <a:schemeClr val="bg1"/>
              </a:solidFill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4925" y="-939800"/>
            <a:ext cx="91440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s-ES" sz="1000">
                <a:solidFill>
                  <a:schemeClr val="bg1"/>
                </a:solidFill>
                <a:latin typeface="5485"/>
                <a:ea typeface="MS PGothic" pitchFamily="34" charset="-128"/>
                <a:cs typeface="Times New Roman" pitchFamily="18" charset="0"/>
              </a:rPr>
              <a:t/>
            </a:r>
            <a:br>
              <a:rPr lang="en-US" altLang="es-ES" sz="1000">
                <a:solidFill>
                  <a:schemeClr val="bg1"/>
                </a:solidFill>
                <a:latin typeface="5485"/>
                <a:ea typeface="MS PGothic" pitchFamily="34" charset="-128"/>
                <a:cs typeface="Times New Roman" pitchFamily="18" charset="0"/>
              </a:rPr>
            </a:br>
            <a:endParaRPr lang="en-US" altLang="es-ES" sz="1200">
              <a:solidFill>
                <a:schemeClr val="bg1"/>
              </a:solidFill>
              <a:ea typeface="MS PGothic" pitchFamily="34" charset="-128"/>
              <a:cs typeface="Times New Roman" pitchFamily="18" charset="0"/>
            </a:endParaRPr>
          </a:p>
          <a:p>
            <a:pPr eaLnBrk="1" hangingPunct="1"/>
            <a:endParaRPr lang="en-US" altLang="es-ES" sz="2400">
              <a:solidFill>
                <a:schemeClr val="bg1"/>
              </a:solidFill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12302" name="68 CuadroTexto"/>
          <p:cNvSpPr txBox="1">
            <a:spLocks noChangeArrowheads="1"/>
          </p:cNvSpPr>
          <p:nvPr/>
        </p:nvSpPr>
        <p:spPr bwMode="auto">
          <a:xfrm>
            <a:off x="899592" y="1628800"/>
            <a:ext cx="7776864" cy="3970318"/>
          </a:xfrm>
          <a:prstGeom prst="rect">
            <a:avLst/>
          </a:prstGeom>
          <a:solidFill>
            <a:srgbClr val="002060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s-ES" altLang="es-ES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PLAN DIRECTOR REGIONAL</a:t>
            </a:r>
          </a:p>
          <a:p>
            <a:pPr algn="ctr" eaLnBrk="1" hangingPunct="1"/>
            <a:r>
              <a:rPr lang="es-ES" altLang="es-ES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2001-2010</a:t>
            </a:r>
          </a:p>
          <a:p>
            <a:pPr algn="ctr" eaLnBrk="1" hangingPunct="1"/>
            <a:endParaRPr lang="es-ES" altLang="es-ES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/>
            <a:r>
              <a:rPr lang="en-US" altLang="es-ES" sz="3600" b="1" dirty="0" smtClean="0">
                <a:solidFill>
                  <a:srgbClr val="FF99FF"/>
                </a:solidFill>
                <a:latin typeface="Arial" pitchFamily="34" charset="0"/>
                <a:cs typeface="Arial" pitchFamily="34" charset="0"/>
              </a:rPr>
              <a:t>‘SISTEMA </a:t>
            </a:r>
            <a:r>
              <a:rPr lang="en-US" altLang="es-ES" sz="3600" b="1" dirty="0">
                <a:solidFill>
                  <a:srgbClr val="FF99FF"/>
                </a:solidFill>
                <a:latin typeface="Arial" pitchFamily="34" charset="0"/>
                <a:cs typeface="Arial" pitchFamily="34" charset="0"/>
              </a:rPr>
              <a:t>INTEGRADO DE REGENERACIÓN Y REUTILIZACIÓN DE AGUAS </a:t>
            </a:r>
            <a:r>
              <a:rPr lang="en-US" altLang="es-ES" sz="3600" b="1" dirty="0" smtClean="0">
                <a:solidFill>
                  <a:srgbClr val="FF99FF"/>
                </a:solidFill>
                <a:latin typeface="Arial" pitchFamily="34" charset="0"/>
                <a:cs typeface="Arial" pitchFamily="34" charset="0"/>
              </a:rPr>
              <a:t>RESIDUALES’</a:t>
            </a:r>
            <a:endParaRPr lang="en-US" altLang="es-ES" sz="3600" b="1" dirty="0">
              <a:solidFill>
                <a:srgbClr val="FF99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Rectángulo"/>
          <p:cNvSpPr/>
          <p:nvPr/>
        </p:nvSpPr>
        <p:spPr bwMode="auto">
          <a:xfrm>
            <a:off x="5585" y="-27384"/>
            <a:ext cx="9138415" cy="805802"/>
          </a:xfrm>
          <a:prstGeom prst="rect">
            <a:avLst/>
          </a:prstGeom>
          <a:gradFill>
            <a:gsLst>
              <a:gs pos="0">
                <a:srgbClr val="920808"/>
              </a:gs>
              <a:gs pos="100000">
                <a:srgbClr val="630101"/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legacyFlat3" dir="b"/>
          </a:scene3d>
          <a:sp3d extrusionH="430200" prstMaterial="legacyMatte">
            <a:extrusionClr>
              <a:srgbClr val="3333CC"/>
            </a:extrusionClr>
          </a:sp3d>
          <a:extLst/>
        </p:spPr>
        <p:txBody>
          <a:bodyPr rot="10800000"/>
          <a:lstStyle/>
          <a:p>
            <a:pPr>
              <a:defRPr/>
            </a:pPr>
            <a:endParaRPr lang="es-ES" dirty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26" name="25 Rectángulo"/>
          <p:cNvSpPr/>
          <p:nvPr/>
        </p:nvSpPr>
        <p:spPr bwMode="auto">
          <a:xfrm>
            <a:off x="12561" y="778418"/>
            <a:ext cx="9137023" cy="76200"/>
          </a:xfrm>
          <a:prstGeom prst="rect">
            <a:avLst/>
          </a:prstGeom>
          <a:solidFill>
            <a:schemeClr val="tx2">
              <a:lumMod val="95000"/>
              <a:lumOff val="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legacyFlat3" dir="b"/>
          </a:scene3d>
          <a:sp3d extrusionH="430200" prstMaterial="legacyMatte">
            <a:extrusionClr>
              <a:srgbClr val="3333CC"/>
            </a:extrusionClr>
          </a:sp3d>
          <a:extLst/>
        </p:spPr>
        <p:txBody>
          <a:bodyPr rot="10800000"/>
          <a:lstStyle/>
          <a:p>
            <a:pPr>
              <a:defRPr/>
            </a:pPr>
            <a:endParaRPr lang="es-ES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1835696" y="24392"/>
            <a:ext cx="519462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ＭＳ Ｐゴシック" pitchFamily="34" charset="-128"/>
              </a:rPr>
              <a:t>PROYECTO RÍO SEGURA</a:t>
            </a:r>
            <a:endParaRPr lang="es-E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080664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auto">
          <a:xfrm>
            <a:off x="5585" y="30015"/>
            <a:ext cx="9138415" cy="805802"/>
          </a:xfrm>
          <a:prstGeom prst="rect">
            <a:avLst/>
          </a:prstGeom>
          <a:gradFill>
            <a:gsLst>
              <a:gs pos="0">
                <a:srgbClr val="920808"/>
              </a:gs>
              <a:gs pos="100000">
                <a:srgbClr val="630101"/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legacyFlat3" dir="b"/>
          </a:scene3d>
          <a:sp3d extrusionH="430200" prstMaterial="legacyMatte">
            <a:extrusionClr>
              <a:srgbClr val="3333CC"/>
            </a:extrusionClr>
          </a:sp3d>
          <a:extLst/>
        </p:spPr>
        <p:txBody>
          <a:bodyPr rot="10800000"/>
          <a:lstStyle/>
          <a:p>
            <a:pPr>
              <a:defRPr/>
            </a:pPr>
            <a:endParaRPr lang="es-ES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6387" name="Text Box 7"/>
          <p:cNvSpPr txBox="1">
            <a:spLocks noChangeArrowheads="1"/>
          </p:cNvSpPr>
          <p:nvPr/>
        </p:nvSpPr>
        <p:spPr bwMode="auto">
          <a:xfrm>
            <a:off x="395288" y="1196975"/>
            <a:ext cx="8497887" cy="5256213"/>
          </a:xfrm>
          <a:prstGeom prst="rect">
            <a:avLst/>
          </a:prstGeom>
          <a:solidFill>
            <a:srgbClr val="002060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es-ES_tradnl" altLang="es-ES" sz="2400" b="1" smtClean="0">
              <a:solidFill>
                <a:srgbClr val="FFFFFF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6388" name="Text Box 8"/>
          <p:cNvSpPr txBox="1">
            <a:spLocks noChangeArrowheads="1"/>
          </p:cNvSpPr>
          <p:nvPr/>
        </p:nvSpPr>
        <p:spPr bwMode="auto">
          <a:xfrm>
            <a:off x="2627313" y="1536700"/>
            <a:ext cx="4321175" cy="646113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es-ES" altLang="es-ES" sz="3600" b="1" dirty="0" smtClean="0">
                <a:solidFill>
                  <a:srgbClr val="FFFFFF"/>
                </a:solidFill>
                <a:latin typeface="Arial" pitchFamily="34" charset="0"/>
                <a:ea typeface="MS PGothic" pitchFamily="34" charset="-128"/>
                <a:cs typeface="+mn-cs"/>
              </a:rPr>
              <a:t>OBJETIVOS</a:t>
            </a:r>
          </a:p>
        </p:txBody>
      </p:sp>
      <p:sp>
        <p:nvSpPr>
          <p:cNvPr id="16389" name="Rectangle 2"/>
          <p:cNvSpPr>
            <a:spLocks noChangeArrowheads="1"/>
          </p:cNvSpPr>
          <p:nvPr/>
        </p:nvSpPr>
        <p:spPr bwMode="auto">
          <a:xfrm>
            <a:off x="34925" y="-784225"/>
            <a:ext cx="91440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s-ES" sz="1200" smtClean="0">
                <a:solidFill>
                  <a:srgbClr val="FFFFFF"/>
                </a:solidFill>
                <a:ea typeface="MS PGothic" pitchFamily="34" charset="-128"/>
                <a:cs typeface="Times New Roman" pitchFamily="18" charset="0"/>
              </a:rPr>
              <a:t> </a:t>
            </a:r>
          </a:p>
          <a:p>
            <a:pPr eaLnBrk="1" hangingPunct="1"/>
            <a:endParaRPr lang="en-US" altLang="es-ES" sz="2400" smtClean="0">
              <a:solidFill>
                <a:srgbClr val="FFFFFF"/>
              </a:solidFill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16390" name="Rectangle 3"/>
          <p:cNvSpPr>
            <a:spLocks noChangeArrowheads="1"/>
          </p:cNvSpPr>
          <p:nvPr/>
        </p:nvSpPr>
        <p:spPr bwMode="auto">
          <a:xfrm>
            <a:off x="34925" y="-939800"/>
            <a:ext cx="91440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s-ES" sz="1000" smtClean="0">
                <a:solidFill>
                  <a:srgbClr val="FFFFFF"/>
                </a:solidFill>
                <a:latin typeface="5485"/>
                <a:ea typeface="MS PGothic" pitchFamily="34" charset="-128"/>
                <a:cs typeface="Times New Roman" pitchFamily="18" charset="0"/>
              </a:rPr>
              <a:t/>
            </a:r>
            <a:br>
              <a:rPr lang="en-US" altLang="es-ES" sz="1000" smtClean="0">
                <a:solidFill>
                  <a:srgbClr val="FFFFFF"/>
                </a:solidFill>
                <a:latin typeface="5485"/>
                <a:ea typeface="MS PGothic" pitchFamily="34" charset="-128"/>
                <a:cs typeface="Times New Roman" pitchFamily="18" charset="0"/>
              </a:rPr>
            </a:br>
            <a:endParaRPr lang="en-US" altLang="es-ES" sz="1200" smtClean="0">
              <a:solidFill>
                <a:srgbClr val="FFFFFF"/>
              </a:solidFill>
              <a:ea typeface="MS PGothic" pitchFamily="34" charset="-128"/>
              <a:cs typeface="Times New Roman" pitchFamily="18" charset="0"/>
            </a:endParaRPr>
          </a:p>
          <a:p>
            <a:pPr eaLnBrk="1" hangingPunct="1"/>
            <a:endParaRPr lang="en-US" altLang="es-ES" sz="2400" smtClean="0">
              <a:solidFill>
                <a:srgbClr val="FFFFFF"/>
              </a:solidFill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10" name="9 Rectángulo"/>
          <p:cNvSpPr/>
          <p:nvPr/>
        </p:nvSpPr>
        <p:spPr bwMode="auto">
          <a:xfrm>
            <a:off x="12561" y="835817"/>
            <a:ext cx="9137023" cy="762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legacyFlat3" dir="b"/>
          </a:scene3d>
          <a:sp3d extrusionH="430200" prstMaterial="legacyMatte">
            <a:extrusionClr>
              <a:srgbClr val="3333CC"/>
            </a:extrusionClr>
          </a:sp3d>
          <a:extLst/>
        </p:spPr>
        <p:txBody>
          <a:bodyPr rot="10800000"/>
          <a:lstStyle/>
          <a:p>
            <a:pPr>
              <a:defRPr/>
            </a:pPr>
            <a:endParaRPr lang="es-ES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6392" name="Text Box 7"/>
          <p:cNvSpPr txBox="1">
            <a:spLocks noChangeArrowheads="1"/>
          </p:cNvSpPr>
          <p:nvPr/>
        </p:nvSpPr>
        <p:spPr bwMode="auto">
          <a:xfrm>
            <a:off x="684213" y="2722563"/>
            <a:ext cx="806450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es-ES_tradnl" altLang="es-ES" sz="2400" b="1" dirty="0" smtClean="0">
              <a:solidFill>
                <a:srgbClr val="FFFFFF"/>
              </a:solidFill>
              <a:latin typeface="Arial" pitchFamily="34" charset="0"/>
              <a:ea typeface="MS PGothic" pitchFamily="34" charset="-128"/>
              <a:cs typeface="+mn-cs"/>
            </a:endParaRPr>
          </a:p>
          <a:p>
            <a:pPr algn="ctr" eaLnBrk="1" hangingPunct="1"/>
            <a:r>
              <a:rPr lang="es-ES_tradnl" altLang="es-ES" sz="2400" b="1" dirty="0" smtClean="0">
                <a:solidFill>
                  <a:srgbClr val="FFFFFF"/>
                </a:solidFill>
                <a:latin typeface="Arial" pitchFamily="34" charset="0"/>
                <a:ea typeface="MS PGothic" pitchFamily="34" charset="-128"/>
                <a:cs typeface="+mn-cs"/>
              </a:rPr>
              <a:t>MÁS AGUA   (PARA AGRICULTURA)</a:t>
            </a:r>
          </a:p>
          <a:p>
            <a:pPr algn="ctr" eaLnBrk="1" hangingPunct="1"/>
            <a:endParaRPr lang="es-ES_tradnl" altLang="es-ES" sz="2400" b="1" dirty="0" smtClean="0">
              <a:solidFill>
                <a:srgbClr val="FFFFFF"/>
              </a:solidFill>
              <a:latin typeface="Arial" pitchFamily="34" charset="0"/>
              <a:ea typeface="MS PGothic" pitchFamily="34" charset="-128"/>
              <a:cs typeface="+mn-cs"/>
            </a:endParaRPr>
          </a:p>
          <a:p>
            <a:pPr algn="ctr" eaLnBrk="1" hangingPunct="1"/>
            <a:r>
              <a:rPr lang="es-ES_tradnl" altLang="es-ES" sz="2400" b="1" dirty="0" smtClean="0">
                <a:solidFill>
                  <a:srgbClr val="FFFFFF"/>
                </a:solidFill>
                <a:latin typeface="Arial" pitchFamily="34" charset="0"/>
                <a:ea typeface="MS PGothic" pitchFamily="34" charset="-128"/>
                <a:cs typeface="+mn-cs"/>
              </a:rPr>
              <a:t>RECUPERAR RÍO SEGURA Y NATURALEZA</a:t>
            </a:r>
          </a:p>
          <a:p>
            <a:pPr algn="ctr" eaLnBrk="1" hangingPunct="1"/>
            <a:endParaRPr lang="es-ES_tradnl" altLang="es-ES" sz="2400" b="1" dirty="0" smtClean="0">
              <a:solidFill>
                <a:srgbClr val="FFFFFF"/>
              </a:solidFill>
              <a:latin typeface="Arial" pitchFamily="34" charset="0"/>
              <a:ea typeface="MS PGothic" pitchFamily="34" charset="-128"/>
              <a:cs typeface="+mn-cs"/>
            </a:endParaRPr>
          </a:p>
          <a:p>
            <a:pPr algn="ctr" eaLnBrk="1" hangingPunct="1"/>
            <a:endParaRPr lang="es-ES_tradnl" altLang="es-ES" sz="2400" b="1" dirty="0" smtClean="0">
              <a:solidFill>
                <a:srgbClr val="FFFFFF"/>
              </a:solidFill>
              <a:latin typeface="Arial" pitchFamily="34" charset="0"/>
              <a:ea typeface="MS PGothic" pitchFamily="34" charset="-128"/>
              <a:cs typeface="+mn-cs"/>
            </a:endParaRPr>
          </a:p>
          <a:p>
            <a:pPr eaLnBrk="1" hangingPunct="1"/>
            <a:endParaRPr lang="es-ES" altLang="es-ES" sz="2400" b="1" dirty="0" smtClean="0">
              <a:solidFill>
                <a:srgbClr val="FFFFFF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2" name="29 CuadroTexto"/>
          <p:cNvSpPr txBox="1">
            <a:spLocks noChangeArrowheads="1"/>
          </p:cNvSpPr>
          <p:nvPr/>
        </p:nvSpPr>
        <p:spPr bwMode="auto">
          <a:xfrm>
            <a:off x="2627313" y="5013325"/>
            <a:ext cx="4321175" cy="830997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es-ES_tradnl" altLang="es-ES" sz="2400" b="1" dirty="0" smtClean="0">
                <a:solidFill>
                  <a:srgbClr val="FFFFFF"/>
                </a:solidFill>
                <a:latin typeface="Arial" pitchFamily="34" charset="0"/>
                <a:ea typeface="MS PGothic" pitchFamily="34" charset="-128"/>
                <a:cs typeface="+mn-cs"/>
              </a:rPr>
              <a:t>CUMPLIMIENTO  DIRECTIVAS EUROPEAS </a:t>
            </a:r>
          </a:p>
        </p:txBody>
      </p:sp>
      <p:sp>
        <p:nvSpPr>
          <p:cNvPr id="16394" name="1 Rectángulo"/>
          <p:cNvSpPr>
            <a:spLocks noChangeArrowheads="1"/>
          </p:cNvSpPr>
          <p:nvPr/>
        </p:nvSpPr>
        <p:spPr bwMode="auto">
          <a:xfrm>
            <a:off x="222250" y="144463"/>
            <a:ext cx="8921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ES" sz="2800" b="1" dirty="0" smtClean="0">
                <a:solidFill>
                  <a:srgbClr val="FFFFFF"/>
                </a:solidFill>
                <a:latin typeface="Arial" pitchFamily="34" charset="0"/>
                <a:ea typeface="MS PGothic" pitchFamily="34" charset="-128"/>
                <a:cs typeface="+mn-cs"/>
              </a:rPr>
              <a:t>PROYECTO RÍO SEGURA                           </a:t>
            </a:r>
            <a:endParaRPr lang="es-ES" altLang="es-ES" sz="2800" dirty="0" smtClean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766230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8"/>
          <p:cNvSpPr>
            <a:spLocks noChangeArrowheads="1"/>
          </p:cNvSpPr>
          <p:nvPr/>
        </p:nvSpPr>
        <p:spPr bwMode="auto">
          <a:xfrm>
            <a:off x="209550" y="1125538"/>
            <a:ext cx="8755063" cy="5327650"/>
          </a:xfrm>
          <a:prstGeom prst="rect">
            <a:avLst/>
          </a:prstGeom>
          <a:solidFill>
            <a:srgbClr val="002060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marL="442913" indent="-220663" eaLnBrk="0" hangingPunct="0">
              <a:tabLst>
                <a:tab pos="442913" algn="l"/>
              </a:tabLst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442913" algn="l"/>
              </a:tabLst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479550" indent="-342900" eaLnBrk="0" hangingPunct="0">
              <a:tabLst>
                <a:tab pos="442913" algn="l"/>
              </a:tabLst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442913" algn="l"/>
              </a:tabLst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442913" algn="l"/>
              </a:tabLst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50000"/>
              </a:lnSpc>
              <a:defRPr/>
            </a:pPr>
            <a:endParaRPr lang="en-US" altLang="es-ES" sz="1200" b="1" dirty="0" smtClean="0">
              <a:solidFill>
                <a:schemeClr val="bg1"/>
              </a:solidFill>
              <a:latin typeface="Arial" pitchFamily="34" charset="0"/>
              <a:ea typeface="MS PGothic" pitchFamily="34" charset="-128"/>
            </a:endParaRPr>
          </a:p>
          <a:p>
            <a:pPr eaLnBrk="1" hangingPunct="1">
              <a:lnSpc>
                <a:spcPct val="150000"/>
              </a:lnSpc>
              <a:defRPr/>
            </a:pPr>
            <a:endParaRPr lang="en-US" altLang="es-ES" sz="1400" b="1" dirty="0" smtClean="0">
              <a:solidFill>
                <a:schemeClr val="bg1"/>
              </a:solidFill>
              <a:latin typeface="Arial" pitchFamily="34" charset="0"/>
              <a:ea typeface="MS PGothic" pitchFamily="34" charset="-128"/>
            </a:endParaRPr>
          </a:p>
          <a:p>
            <a:pPr eaLnBrk="1" hangingPunct="1">
              <a:defRPr/>
            </a:pPr>
            <a:endParaRPr lang="en-US" altLang="es-ES" sz="2400" b="1" dirty="0" smtClean="0">
              <a:solidFill>
                <a:schemeClr val="bg1"/>
              </a:solidFill>
              <a:latin typeface="Arial" pitchFamily="34" charset="0"/>
              <a:ea typeface="MS PGothic" pitchFamily="34" charset="-128"/>
            </a:endParaRPr>
          </a:p>
          <a:p>
            <a:pPr eaLnBrk="1" hangingPunct="1">
              <a:defRPr/>
            </a:pPr>
            <a:r>
              <a:rPr lang="en-US" altLang="es-ES" sz="2400" b="1" dirty="0" smtClean="0">
                <a:solidFill>
                  <a:schemeClr val="bg1"/>
                </a:solidFill>
                <a:latin typeface="Arial" pitchFamily="34" charset="0"/>
                <a:ea typeface="MS PGothic" pitchFamily="34" charset="-128"/>
              </a:rPr>
              <a:t>CONSTRUCCIÓN  DE  COLECTORES+DEPURADORAS</a:t>
            </a:r>
          </a:p>
          <a:p>
            <a:pPr eaLnBrk="1" hangingPunct="1">
              <a:defRPr/>
            </a:pPr>
            <a:endParaRPr lang="en-US" altLang="es-ES" sz="2400" b="1" dirty="0" smtClean="0">
              <a:solidFill>
                <a:schemeClr val="bg1"/>
              </a:solidFill>
              <a:latin typeface="Arial" pitchFamily="34" charset="0"/>
              <a:ea typeface="MS PGothic" pitchFamily="34" charset="-128"/>
            </a:endParaRPr>
          </a:p>
          <a:p>
            <a:pPr eaLnBrk="1" hangingPunct="1">
              <a:spcBef>
                <a:spcPct val="70000"/>
              </a:spcBef>
              <a:defRPr/>
            </a:pPr>
            <a:r>
              <a:rPr lang="en-US" altLang="es-ES" sz="2400" b="1" dirty="0" smtClean="0">
                <a:solidFill>
                  <a:schemeClr val="bg1"/>
                </a:solidFill>
                <a:latin typeface="Arial" pitchFamily="34" charset="0"/>
                <a:ea typeface="MS PGothic" pitchFamily="34" charset="-128"/>
              </a:rPr>
              <a:t>AGUAS RESIDUALES INDUSTRIALES</a:t>
            </a:r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en-US" altLang="es-ES" sz="1800" b="1" dirty="0" smtClean="0">
                <a:solidFill>
                  <a:schemeClr val="bg1"/>
                </a:solidFill>
                <a:latin typeface="Arial" pitchFamily="34" charset="0"/>
                <a:ea typeface="MS PGothic" pitchFamily="34" charset="-128"/>
              </a:rPr>
              <a:t>CONTROL DE VERTIDOS</a:t>
            </a:r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en-US" altLang="es-ES" sz="1800" b="1" dirty="0" smtClean="0">
                <a:solidFill>
                  <a:schemeClr val="bg1"/>
                </a:solidFill>
                <a:latin typeface="Arial" pitchFamily="34" charset="0"/>
                <a:ea typeface="MS PGothic" pitchFamily="34" charset="-128"/>
              </a:rPr>
              <a:t>TRATAMIENTO EN ORIGEN</a:t>
            </a:r>
          </a:p>
          <a:p>
            <a:pPr marL="1136650" lvl="2" indent="0" eaLnBrk="1" hangingPunct="1">
              <a:defRPr/>
            </a:pPr>
            <a:endParaRPr lang="en-US" altLang="es-ES" b="1" dirty="0" smtClean="0">
              <a:solidFill>
                <a:schemeClr val="bg1"/>
              </a:solidFill>
              <a:latin typeface="Arial" pitchFamily="34" charset="0"/>
              <a:ea typeface="MS PGothic" pitchFamily="34" charset="-128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s-ES" sz="2400" b="1" cap="all" dirty="0" smtClean="0">
                <a:solidFill>
                  <a:schemeClr val="bg1"/>
                </a:solidFill>
                <a:latin typeface="Arial" pitchFamily="34" charset="0"/>
                <a:ea typeface="MS PGothic" pitchFamily="34" charset="-128"/>
              </a:rPr>
              <a:t>MARCO LEGAL Y ECONÓMICO - GESTIÓN DEL SISTEMA</a:t>
            </a:r>
            <a:endParaRPr lang="en-US" altLang="es-ES" sz="2400" b="1" dirty="0" smtClean="0">
              <a:solidFill>
                <a:schemeClr val="bg1"/>
              </a:solidFill>
              <a:latin typeface="Arial" pitchFamily="34" charset="0"/>
              <a:ea typeface="MS PGothic" pitchFamily="34" charset="-128"/>
            </a:endParaRPr>
          </a:p>
          <a:p>
            <a:pPr eaLnBrk="1" hangingPunct="1">
              <a:spcBef>
                <a:spcPts val="0"/>
              </a:spcBef>
              <a:defRPr/>
            </a:pPr>
            <a:endParaRPr lang="en-US" altLang="es-ES" sz="1000" b="1" dirty="0" smtClean="0">
              <a:solidFill>
                <a:schemeClr val="bg1"/>
              </a:solidFill>
              <a:latin typeface="Arial" pitchFamily="34" charset="0"/>
              <a:ea typeface="MS PGothic" pitchFamily="34" charset="-128"/>
            </a:endParaRPr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en-US" altLang="es-ES" sz="1800" b="1" dirty="0" smtClean="0">
                <a:solidFill>
                  <a:schemeClr val="bg1"/>
                </a:solidFill>
                <a:latin typeface="Arial" pitchFamily="34" charset="0"/>
                <a:ea typeface="MS PGothic" pitchFamily="34" charset="-128"/>
              </a:rPr>
              <a:t>CANON DE SANEAMIENTO –</a:t>
            </a:r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en-US" altLang="es-ES" sz="1800" b="1" dirty="0" smtClean="0">
                <a:solidFill>
                  <a:schemeClr val="bg1"/>
                </a:solidFill>
                <a:latin typeface="Arial" pitchFamily="34" charset="0"/>
                <a:ea typeface="MS PGothic" pitchFamily="34" charset="-128"/>
              </a:rPr>
              <a:t>ENTIDAD REGIONAL. ESAMUR</a:t>
            </a:r>
            <a:endParaRPr lang="en-US" altLang="es-ES" sz="2400" b="1" dirty="0" smtClean="0">
              <a:solidFill>
                <a:schemeClr val="bg1"/>
              </a:solidFill>
              <a:latin typeface="Arial" pitchFamily="34" charset="0"/>
              <a:ea typeface="MS PGothic" pitchFamily="34" charset="-128"/>
            </a:endParaRPr>
          </a:p>
          <a:p>
            <a:pPr eaLnBrk="1" hangingPunct="1">
              <a:lnSpc>
                <a:spcPct val="50000"/>
              </a:lnSpc>
              <a:defRPr/>
            </a:pPr>
            <a:endParaRPr lang="en-US" altLang="es-ES" sz="1800" b="1" dirty="0" smtClean="0">
              <a:solidFill>
                <a:schemeClr val="bg1"/>
              </a:solidFill>
              <a:latin typeface="Arial" pitchFamily="34" charset="0"/>
              <a:ea typeface="MS PGothic" pitchFamily="34" charset="-128"/>
            </a:endParaRPr>
          </a:p>
          <a:p>
            <a:pPr eaLnBrk="1" hangingPunct="1">
              <a:lnSpc>
                <a:spcPct val="50000"/>
              </a:lnSpc>
              <a:defRPr/>
            </a:pPr>
            <a:endParaRPr lang="en-US" altLang="es-ES" sz="1800" b="1" dirty="0" smtClean="0">
              <a:solidFill>
                <a:schemeClr val="bg1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2135088" y="1268413"/>
            <a:ext cx="5029200" cy="585787"/>
          </a:xfrm>
          <a:prstGeom prst="rect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es-ES" altLang="es-ES" b="1" dirty="0" smtClean="0">
                <a:solidFill>
                  <a:schemeClr val="bg1"/>
                </a:solidFill>
                <a:latin typeface="Arial" pitchFamily="34" charset="0"/>
                <a:ea typeface="MS PGothic" pitchFamily="34" charset="-128"/>
              </a:rPr>
              <a:t>POLÍTICAS BÁSICAS</a:t>
            </a:r>
          </a:p>
        </p:txBody>
      </p:sp>
      <p:sp>
        <p:nvSpPr>
          <p:cNvPr id="7" name="6 Rectángulo"/>
          <p:cNvSpPr/>
          <p:nvPr/>
        </p:nvSpPr>
        <p:spPr bwMode="auto">
          <a:xfrm>
            <a:off x="5585" y="-27384"/>
            <a:ext cx="9138415" cy="805802"/>
          </a:xfrm>
          <a:prstGeom prst="rect">
            <a:avLst/>
          </a:prstGeom>
          <a:gradFill>
            <a:gsLst>
              <a:gs pos="0">
                <a:srgbClr val="920808"/>
              </a:gs>
              <a:gs pos="100000">
                <a:srgbClr val="630101"/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legacyFlat3" dir="b"/>
          </a:scene3d>
          <a:sp3d extrusionH="430200" prstMaterial="legacyMatte">
            <a:extrusionClr>
              <a:srgbClr val="3333CC"/>
            </a:extrusionClr>
          </a:sp3d>
          <a:extLst/>
        </p:spPr>
        <p:txBody>
          <a:bodyPr rot="10800000"/>
          <a:lstStyle/>
          <a:p>
            <a:pPr>
              <a:defRPr/>
            </a:pPr>
            <a:endParaRPr lang="es-ES" dirty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8" name="7 Rectángulo"/>
          <p:cNvSpPr/>
          <p:nvPr/>
        </p:nvSpPr>
        <p:spPr bwMode="auto">
          <a:xfrm>
            <a:off x="12561" y="778418"/>
            <a:ext cx="9137023" cy="76200"/>
          </a:xfrm>
          <a:prstGeom prst="rect">
            <a:avLst/>
          </a:prstGeom>
          <a:solidFill>
            <a:schemeClr val="tx2">
              <a:lumMod val="95000"/>
              <a:lumOff val="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legacyFlat3" dir="b"/>
          </a:scene3d>
          <a:sp3d extrusionH="430200" prstMaterial="legacyMatte">
            <a:extrusionClr>
              <a:srgbClr val="3333CC"/>
            </a:extrusionClr>
          </a:sp3d>
          <a:extLst/>
        </p:spPr>
        <p:txBody>
          <a:bodyPr rot="10800000"/>
          <a:lstStyle/>
          <a:p>
            <a:pPr>
              <a:defRPr/>
            </a:pPr>
            <a:endParaRPr lang="es-ES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835696" y="24392"/>
            <a:ext cx="519462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ＭＳ Ｐゴシック" pitchFamily="34" charset="-128"/>
              </a:rPr>
              <a:t>PROYECTO RÍO SEGURA</a:t>
            </a:r>
            <a:endParaRPr lang="es-E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69916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auto">
          <a:xfrm>
            <a:off x="5585" y="30015"/>
            <a:ext cx="9138415" cy="805802"/>
          </a:xfrm>
          <a:prstGeom prst="rect">
            <a:avLst/>
          </a:prstGeom>
          <a:gradFill>
            <a:gsLst>
              <a:gs pos="0">
                <a:srgbClr val="920808"/>
              </a:gs>
              <a:gs pos="100000">
                <a:srgbClr val="630101"/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legacyFlat3" dir="b"/>
          </a:scene3d>
          <a:sp3d extrusionH="430200" prstMaterial="legacyMatte">
            <a:extrusionClr>
              <a:srgbClr val="3333CC"/>
            </a:extrusionClr>
          </a:sp3d>
          <a:extLst/>
        </p:spPr>
        <p:txBody>
          <a:bodyPr rot="10800000"/>
          <a:lstStyle/>
          <a:p>
            <a:pPr>
              <a:defRPr/>
            </a:pPr>
            <a:endParaRPr lang="es-ES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6387" name="Text Box 7"/>
          <p:cNvSpPr txBox="1">
            <a:spLocks noChangeArrowheads="1"/>
          </p:cNvSpPr>
          <p:nvPr/>
        </p:nvSpPr>
        <p:spPr bwMode="auto">
          <a:xfrm>
            <a:off x="395288" y="1196975"/>
            <a:ext cx="8497887" cy="5256213"/>
          </a:xfrm>
          <a:prstGeom prst="rect">
            <a:avLst/>
          </a:prstGeom>
          <a:solidFill>
            <a:srgbClr val="002060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es-ES_tradnl" altLang="es-ES" sz="2400" b="1" smtClean="0">
              <a:solidFill>
                <a:srgbClr val="FFFFFF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6388" name="Text Box 8"/>
          <p:cNvSpPr txBox="1">
            <a:spLocks noChangeArrowheads="1"/>
          </p:cNvSpPr>
          <p:nvPr/>
        </p:nvSpPr>
        <p:spPr bwMode="auto">
          <a:xfrm>
            <a:off x="1475657" y="1988840"/>
            <a:ext cx="6552726" cy="646331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es-ES" altLang="es-ES" sz="3600" b="1" dirty="0" smtClean="0">
                <a:solidFill>
                  <a:srgbClr val="FFFFFF"/>
                </a:solidFill>
                <a:latin typeface="Arial" pitchFamily="34" charset="0"/>
                <a:ea typeface="MS PGothic" pitchFamily="34" charset="-128"/>
                <a:cs typeface="+mn-cs"/>
              </a:rPr>
              <a:t>PRINCIPIOS BÁSICOS</a:t>
            </a:r>
          </a:p>
        </p:txBody>
      </p:sp>
      <p:sp>
        <p:nvSpPr>
          <p:cNvPr id="16389" name="Rectangle 2"/>
          <p:cNvSpPr>
            <a:spLocks noChangeArrowheads="1"/>
          </p:cNvSpPr>
          <p:nvPr/>
        </p:nvSpPr>
        <p:spPr bwMode="auto">
          <a:xfrm>
            <a:off x="34925" y="-784225"/>
            <a:ext cx="91440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s-ES" sz="1200" smtClean="0">
                <a:solidFill>
                  <a:srgbClr val="FFFFFF"/>
                </a:solidFill>
                <a:ea typeface="MS PGothic" pitchFamily="34" charset="-128"/>
                <a:cs typeface="Times New Roman" pitchFamily="18" charset="0"/>
              </a:rPr>
              <a:t> </a:t>
            </a:r>
          </a:p>
          <a:p>
            <a:pPr eaLnBrk="1" hangingPunct="1"/>
            <a:endParaRPr lang="en-US" altLang="es-ES" sz="2400" smtClean="0">
              <a:solidFill>
                <a:srgbClr val="FFFFFF"/>
              </a:solidFill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16390" name="Rectangle 3"/>
          <p:cNvSpPr>
            <a:spLocks noChangeArrowheads="1"/>
          </p:cNvSpPr>
          <p:nvPr/>
        </p:nvSpPr>
        <p:spPr bwMode="auto">
          <a:xfrm>
            <a:off x="34925" y="-939800"/>
            <a:ext cx="91440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s-ES" sz="1000" smtClean="0">
                <a:solidFill>
                  <a:srgbClr val="FFFFFF"/>
                </a:solidFill>
                <a:latin typeface="5485"/>
                <a:ea typeface="MS PGothic" pitchFamily="34" charset="-128"/>
                <a:cs typeface="Times New Roman" pitchFamily="18" charset="0"/>
              </a:rPr>
              <a:t/>
            </a:r>
            <a:br>
              <a:rPr lang="en-US" altLang="es-ES" sz="1000" smtClean="0">
                <a:solidFill>
                  <a:srgbClr val="FFFFFF"/>
                </a:solidFill>
                <a:latin typeface="5485"/>
                <a:ea typeface="MS PGothic" pitchFamily="34" charset="-128"/>
                <a:cs typeface="Times New Roman" pitchFamily="18" charset="0"/>
              </a:rPr>
            </a:br>
            <a:endParaRPr lang="en-US" altLang="es-ES" sz="1200" smtClean="0">
              <a:solidFill>
                <a:srgbClr val="FFFFFF"/>
              </a:solidFill>
              <a:ea typeface="MS PGothic" pitchFamily="34" charset="-128"/>
              <a:cs typeface="Times New Roman" pitchFamily="18" charset="0"/>
            </a:endParaRPr>
          </a:p>
          <a:p>
            <a:pPr eaLnBrk="1" hangingPunct="1"/>
            <a:endParaRPr lang="en-US" altLang="es-ES" sz="2400" smtClean="0">
              <a:solidFill>
                <a:srgbClr val="FFFFFF"/>
              </a:solidFill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10" name="9 Rectángulo"/>
          <p:cNvSpPr/>
          <p:nvPr/>
        </p:nvSpPr>
        <p:spPr bwMode="auto">
          <a:xfrm>
            <a:off x="12561" y="835817"/>
            <a:ext cx="9137023" cy="762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legacyFlat3" dir="b"/>
          </a:scene3d>
          <a:sp3d extrusionH="430200" prstMaterial="legacyMatte">
            <a:extrusionClr>
              <a:srgbClr val="3333CC"/>
            </a:extrusionClr>
          </a:sp3d>
          <a:extLst/>
        </p:spPr>
        <p:txBody>
          <a:bodyPr rot="10800000"/>
          <a:lstStyle/>
          <a:p>
            <a:pPr>
              <a:defRPr/>
            </a:pPr>
            <a:endParaRPr lang="es-ES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2" name="29 CuadroTexto"/>
          <p:cNvSpPr txBox="1">
            <a:spLocks noChangeArrowheads="1"/>
          </p:cNvSpPr>
          <p:nvPr/>
        </p:nvSpPr>
        <p:spPr bwMode="auto">
          <a:xfrm>
            <a:off x="1475656" y="3645024"/>
            <a:ext cx="6552726" cy="138499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altLang="es-ES" sz="2800" b="1" i="1" cap="all" dirty="0">
                <a:solidFill>
                  <a:schemeClr val="bg1"/>
                </a:solidFill>
                <a:latin typeface="Arial" pitchFamily="34" charset="0"/>
                <a:ea typeface="MS PGothic" pitchFamily="34" charset="-128"/>
              </a:rPr>
              <a:t>“QUIEN CONTAMINA PAGA</a:t>
            </a:r>
            <a:r>
              <a:rPr lang="en-US" altLang="es-ES" sz="2800" b="1" i="1" cap="all" dirty="0" smtClean="0">
                <a:solidFill>
                  <a:schemeClr val="bg1"/>
                </a:solidFill>
                <a:latin typeface="Arial" pitchFamily="34" charset="0"/>
                <a:ea typeface="MS PGothic" pitchFamily="34" charset="-128"/>
              </a:rPr>
              <a:t>”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altLang="es-ES" sz="2800" b="1" i="1" cap="all" dirty="0" smtClean="0">
                <a:solidFill>
                  <a:schemeClr val="bg1"/>
                </a:solidFill>
                <a:latin typeface="Arial" pitchFamily="34" charset="0"/>
                <a:ea typeface="MS PGothic" pitchFamily="34" charset="-128"/>
              </a:rPr>
              <a:t> </a:t>
            </a:r>
            <a:endParaRPr lang="en-US" altLang="es-ES" sz="2800" b="1" i="1" cap="all" dirty="0">
              <a:solidFill>
                <a:schemeClr val="bg1"/>
              </a:solidFill>
              <a:latin typeface="Arial" pitchFamily="34" charset="0"/>
              <a:ea typeface="MS PGothic" pitchFamily="34" charset="-128"/>
            </a:endParaRP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altLang="es-ES" sz="2800" b="1" i="1" cap="all" dirty="0">
                <a:solidFill>
                  <a:schemeClr val="bg1"/>
                </a:solidFill>
                <a:latin typeface="Arial" pitchFamily="34" charset="0"/>
                <a:ea typeface="MS PGothic" pitchFamily="34" charset="-128"/>
              </a:rPr>
              <a:t>“</a:t>
            </a:r>
            <a:r>
              <a:rPr lang="en-US" altLang="es-ES" sz="2800" b="1" i="1" cap="all" dirty="0" err="1">
                <a:solidFill>
                  <a:schemeClr val="bg1"/>
                </a:solidFill>
                <a:latin typeface="Arial" pitchFamily="34" charset="0"/>
                <a:ea typeface="MS PGothic" pitchFamily="34" charset="-128"/>
              </a:rPr>
              <a:t>ReCUPERACIÓN</a:t>
            </a:r>
            <a:r>
              <a:rPr lang="en-US" altLang="es-ES" sz="2800" b="1" i="1" cap="all" dirty="0">
                <a:solidFill>
                  <a:schemeClr val="bg1"/>
                </a:solidFill>
                <a:latin typeface="Arial" pitchFamily="34" charset="0"/>
                <a:ea typeface="MS PGothic" pitchFamily="34" charset="-128"/>
              </a:rPr>
              <a:t>  DE COSTES”</a:t>
            </a:r>
            <a:endParaRPr lang="en-US" altLang="es-ES" sz="2000" b="1" i="1" dirty="0">
              <a:solidFill>
                <a:schemeClr val="bg1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16394" name="1 Rectángulo"/>
          <p:cNvSpPr>
            <a:spLocks noChangeArrowheads="1"/>
          </p:cNvSpPr>
          <p:nvPr/>
        </p:nvSpPr>
        <p:spPr bwMode="auto">
          <a:xfrm>
            <a:off x="222250" y="144463"/>
            <a:ext cx="8921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ES" sz="2800" b="1" dirty="0" smtClean="0">
                <a:solidFill>
                  <a:srgbClr val="FFFFFF"/>
                </a:solidFill>
                <a:latin typeface="Arial" pitchFamily="34" charset="0"/>
                <a:ea typeface="MS PGothic" pitchFamily="34" charset="-128"/>
                <a:cs typeface="+mn-cs"/>
              </a:rPr>
              <a:t>PROYECTO RÍO SEGURA                           </a:t>
            </a:r>
            <a:endParaRPr lang="es-ES" altLang="es-ES" sz="2800" dirty="0" smtClean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666731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15 Rectángulo"/>
          <p:cNvSpPr>
            <a:spLocks noChangeArrowheads="1"/>
          </p:cNvSpPr>
          <p:nvPr/>
        </p:nvSpPr>
        <p:spPr bwMode="auto">
          <a:xfrm>
            <a:off x="295275" y="4505300"/>
            <a:ext cx="3340100" cy="723900"/>
          </a:xfrm>
          <a:prstGeom prst="rect">
            <a:avLst/>
          </a:prstGeom>
          <a:solidFill>
            <a:srgbClr val="002060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s-ES" altLang="es-ES" smtClean="0"/>
          </a:p>
        </p:txBody>
      </p:sp>
      <p:sp>
        <p:nvSpPr>
          <p:cNvPr id="100355" name="14 Rectángulo"/>
          <p:cNvSpPr>
            <a:spLocks noChangeArrowheads="1"/>
          </p:cNvSpPr>
          <p:nvPr/>
        </p:nvSpPr>
        <p:spPr bwMode="auto">
          <a:xfrm>
            <a:off x="295275" y="3392982"/>
            <a:ext cx="3340100" cy="723900"/>
          </a:xfrm>
          <a:prstGeom prst="rect">
            <a:avLst/>
          </a:prstGeom>
          <a:solidFill>
            <a:srgbClr val="002060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s-ES" altLang="es-ES" smtClean="0"/>
          </a:p>
        </p:txBody>
      </p:sp>
      <p:sp>
        <p:nvSpPr>
          <p:cNvPr id="100356" name="1 Rectángulo"/>
          <p:cNvSpPr>
            <a:spLocks noChangeArrowheads="1"/>
          </p:cNvSpPr>
          <p:nvPr/>
        </p:nvSpPr>
        <p:spPr bwMode="auto">
          <a:xfrm>
            <a:off x="295275" y="1773238"/>
            <a:ext cx="8597900" cy="1150937"/>
          </a:xfrm>
          <a:prstGeom prst="rect">
            <a:avLst/>
          </a:prstGeom>
          <a:solidFill>
            <a:srgbClr val="002060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s-ES" altLang="es-ES" smtClean="0"/>
          </a:p>
        </p:txBody>
      </p:sp>
      <p:sp>
        <p:nvSpPr>
          <p:cNvPr id="100357" name="Rectangle 3"/>
          <p:cNvSpPr>
            <a:spLocks noChangeArrowheads="1"/>
          </p:cNvSpPr>
          <p:nvPr/>
        </p:nvSpPr>
        <p:spPr bwMode="auto">
          <a:xfrm>
            <a:off x="0" y="501650"/>
            <a:ext cx="91440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s-ES" sz="1000" smtClean="0">
                <a:solidFill>
                  <a:srgbClr val="FFFFFF"/>
                </a:solidFill>
                <a:latin typeface="5485"/>
                <a:ea typeface="MS PGothic" pitchFamily="34" charset="-128"/>
              </a:rPr>
              <a:t/>
            </a:r>
            <a:br>
              <a:rPr lang="en-US" altLang="es-ES" sz="1000" smtClean="0">
                <a:solidFill>
                  <a:srgbClr val="FFFFFF"/>
                </a:solidFill>
                <a:latin typeface="5485"/>
                <a:ea typeface="MS PGothic" pitchFamily="34" charset="-128"/>
              </a:rPr>
            </a:br>
            <a:endParaRPr lang="en-US" altLang="es-ES" sz="1200" smtClean="0">
              <a:solidFill>
                <a:srgbClr val="FFFFFF"/>
              </a:solidFill>
              <a:ea typeface="MS PGothic" pitchFamily="34" charset="-128"/>
            </a:endParaRPr>
          </a:p>
          <a:p>
            <a:pPr eaLnBrk="1" hangingPunct="1"/>
            <a:endParaRPr lang="en-US" altLang="es-ES" sz="2400" smtClean="0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100358" name="Text Box 8"/>
          <p:cNvSpPr txBox="1">
            <a:spLocks noChangeArrowheads="1"/>
          </p:cNvSpPr>
          <p:nvPr/>
        </p:nvSpPr>
        <p:spPr bwMode="auto">
          <a:xfrm>
            <a:off x="3203848" y="5370543"/>
            <a:ext cx="5929041" cy="1040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140000"/>
              </a:lnSpc>
            </a:pPr>
            <a:r>
              <a:rPr lang="es-ES" altLang="es-ES" sz="1600" b="1" dirty="0" smtClean="0">
                <a:solidFill>
                  <a:srgbClr val="FFFFFF"/>
                </a:solidFill>
                <a:latin typeface="Arial" pitchFamily="34" charset="0"/>
                <a:ea typeface="MS PGothic" pitchFamily="34" charset="-128"/>
              </a:rPr>
              <a:t>PROYECTO  CO-FINANCIADO POR LA UNIÓN EUROPEA</a:t>
            </a:r>
          </a:p>
          <a:p>
            <a:pPr algn="ctr" eaLnBrk="1" hangingPunct="1">
              <a:lnSpc>
                <a:spcPct val="140000"/>
              </a:lnSpc>
            </a:pPr>
            <a:r>
              <a:rPr lang="en-US" altLang="es-ES" sz="2800" b="1" dirty="0" smtClean="0">
                <a:solidFill>
                  <a:srgbClr val="FFFFFF"/>
                </a:solidFill>
                <a:latin typeface="Arial" pitchFamily="34" charset="0"/>
                <a:ea typeface="MS PGothic" pitchFamily="34" charset="-128"/>
              </a:rPr>
              <a:t>FONDO DE COHESION</a:t>
            </a:r>
            <a:r>
              <a:rPr lang="es-ES" altLang="es-ES" sz="2800" b="1" dirty="0" smtClean="0">
                <a:solidFill>
                  <a:srgbClr val="FFFFFF"/>
                </a:solidFill>
                <a:latin typeface="Arial" pitchFamily="34" charset="0"/>
                <a:ea typeface="MS PGothic" pitchFamily="34" charset="-128"/>
              </a:rPr>
              <a:t> / FEDER</a:t>
            </a:r>
          </a:p>
        </p:txBody>
      </p:sp>
      <p:sp>
        <p:nvSpPr>
          <p:cNvPr id="47110" name="Text Box 11"/>
          <p:cNvSpPr txBox="1">
            <a:spLocks noChangeArrowheads="1"/>
          </p:cNvSpPr>
          <p:nvPr/>
        </p:nvSpPr>
        <p:spPr bwMode="auto">
          <a:xfrm>
            <a:off x="374651" y="1772816"/>
            <a:ext cx="844582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defRPr/>
            </a:pPr>
            <a:r>
              <a:rPr lang="es-ES" altLang="es-ES" sz="2400" b="1" dirty="0" smtClean="0">
                <a:solidFill>
                  <a:srgbClr val="FFFFFF"/>
                </a:solidFill>
                <a:latin typeface="Arial" panose="020B0604020202020204" pitchFamily="34" charset="0"/>
                <a:ea typeface="MS PGothic" pitchFamily="34" charset="-128"/>
              </a:rPr>
              <a:t>      MINISTERIO PARA LA TRANSICIÓN ECOLÓGICA         (</a:t>
            </a:r>
            <a:r>
              <a:rPr lang="es-ES" altLang="es-ES" sz="2400" b="1" cap="all" dirty="0" smtClean="0">
                <a:solidFill>
                  <a:srgbClr val="FFFFFF"/>
                </a:solidFill>
                <a:latin typeface="Arial" panose="020B0604020202020204" pitchFamily="34" charset="0"/>
                <a:ea typeface="MS PGothic" pitchFamily="34" charset="-128"/>
              </a:rPr>
              <a:t>CONFEDERACIÓN HIDROGRÁFICA DEL  </a:t>
            </a:r>
            <a:r>
              <a:rPr lang="es-ES" altLang="es-ES" sz="2400" b="1" cap="all" dirty="0" err="1" smtClean="0">
                <a:solidFill>
                  <a:srgbClr val="FFFFFF"/>
                </a:solidFill>
                <a:latin typeface="Arial" panose="020B0604020202020204" pitchFamily="34" charset="0"/>
                <a:ea typeface="MS PGothic" pitchFamily="34" charset="-128"/>
              </a:rPr>
              <a:t>SEGURA.O.a</a:t>
            </a:r>
            <a:r>
              <a:rPr lang="es-ES" altLang="es-ES" sz="2400" b="1" cap="all" dirty="0" smtClean="0">
                <a:solidFill>
                  <a:srgbClr val="FFFFFF"/>
                </a:solidFill>
                <a:latin typeface="Arial" panose="020B0604020202020204" pitchFamily="34" charset="0"/>
                <a:ea typeface="MS PGothic" pitchFamily="34" charset="-128"/>
              </a:rPr>
              <a:t>.</a:t>
            </a:r>
            <a:r>
              <a:rPr lang="es-ES" altLang="es-ES" sz="2400" b="1" dirty="0" smtClean="0">
                <a:solidFill>
                  <a:srgbClr val="FFFFFF"/>
                </a:solidFill>
                <a:latin typeface="Arial" panose="020B0604020202020204" pitchFamily="34" charset="0"/>
                <a:ea typeface="MS PGothic" pitchFamily="34" charset="-128"/>
              </a:rPr>
              <a:t>) </a:t>
            </a:r>
          </a:p>
        </p:txBody>
      </p:sp>
      <p:graphicFrame>
        <p:nvGraphicFramePr>
          <p:cNvPr id="100360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7552292"/>
              </p:ext>
            </p:extLst>
          </p:nvPr>
        </p:nvGraphicFramePr>
        <p:xfrm>
          <a:off x="5272088" y="3429000"/>
          <a:ext cx="2684288" cy="18159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97" name="Image" r:id="rId3" imgW="2295000" imgH="1552306" progId="Photoshop.Image.7">
                  <p:embed/>
                </p:oleObj>
              </mc:Choice>
              <mc:Fallback>
                <p:oleObj name="Image" r:id="rId3" imgW="2295000" imgH="1552306" progId="Photoshop.Image.7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2088" y="3429000"/>
                        <a:ext cx="2684288" cy="18159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295275" y="973138"/>
            <a:ext cx="8597900" cy="5842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/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s-ES" altLang="es-E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INVERSIÓN:       </a:t>
            </a:r>
            <a:r>
              <a:rPr lang="es-E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</a:rPr>
              <a:t>700  MILLONES  EUROS</a:t>
            </a:r>
            <a:endParaRPr lang="es-ES" altLang="es-ES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0362" name="Text Box 11"/>
          <p:cNvSpPr txBox="1">
            <a:spLocks noChangeArrowheads="1"/>
          </p:cNvSpPr>
          <p:nvPr/>
        </p:nvSpPr>
        <p:spPr bwMode="auto">
          <a:xfrm>
            <a:off x="366713" y="3543102"/>
            <a:ext cx="88820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" altLang="es-ES" sz="2400" b="1" dirty="0" smtClean="0">
                <a:solidFill>
                  <a:srgbClr val="FFFFFF"/>
                </a:solidFill>
                <a:latin typeface="Arial" pitchFamily="34" charset="0"/>
                <a:ea typeface="MS PGothic" pitchFamily="34" charset="-128"/>
              </a:rPr>
              <a:t>REGIÓN DE MURCIA. </a:t>
            </a:r>
          </a:p>
        </p:txBody>
      </p:sp>
      <p:sp>
        <p:nvSpPr>
          <p:cNvPr id="100363" name="Text Box 11"/>
          <p:cNvSpPr txBox="1">
            <a:spLocks noChangeArrowheads="1"/>
          </p:cNvSpPr>
          <p:nvPr/>
        </p:nvSpPr>
        <p:spPr bwMode="auto">
          <a:xfrm>
            <a:off x="374650" y="4636268"/>
            <a:ext cx="3268662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" altLang="es-ES" sz="2400" b="1" dirty="0" smtClean="0">
                <a:solidFill>
                  <a:srgbClr val="FFFFFF"/>
                </a:solidFill>
                <a:latin typeface="Arial" pitchFamily="34" charset="0"/>
                <a:ea typeface="MS PGothic" pitchFamily="34" charset="-128"/>
              </a:rPr>
              <a:t>MUNICIPIOS</a:t>
            </a:r>
          </a:p>
        </p:txBody>
      </p:sp>
      <p:sp>
        <p:nvSpPr>
          <p:cNvPr id="16" name="15 Rectángulo"/>
          <p:cNvSpPr/>
          <p:nvPr/>
        </p:nvSpPr>
        <p:spPr bwMode="auto">
          <a:xfrm>
            <a:off x="5585" y="-27384"/>
            <a:ext cx="9138415" cy="805802"/>
          </a:xfrm>
          <a:prstGeom prst="rect">
            <a:avLst/>
          </a:prstGeom>
          <a:gradFill>
            <a:gsLst>
              <a:gs pos="0">
                <a:srgbClr val="920808"/>
              </a:gs>
              <a:gs pos="100000">
                <a:srgbClr val="630101"/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legacyFlat3" dir="b"/>
          </a:scene3d>
          <a:sp3d extrusionH="430200" prstMaterial="legacyMatte">
            <a:extrusionClr>
              <a:srgbClr val="3333CC"/>
            </a:extrusionClr>
          </a:sp3d>
          <a:extLst/>
        </p:spPr>
        <p:txBody>
          <a:bodyPr rot="10800000"/>
          <a:lstStyle/>
          <a:p>
            <a:pPr>
              <a:defRPr/>
            </a:pPr>
            <a:endParaRPr lang="es-ES" dirty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7" name="16 Rectángulo"/>
          <p:cNvSpPr/>
          <p:nvPr/>
        </p:nvSpPr>
        <p:spPr bwMode="auto">
          <a:xfrm>
            <a:off x="12561" y="778418"/>
            <a:ext cx="9137023" cy="76200"/>
          </a:xfrm>
          <a:prstGeom prst="rect">
            <a:avLst/>
          </a:prstGeom>
          <a:solidFill>
            <a:schemeClr val="tx2">
              <a:lumMod val="95000"/>
              <a:lumOff val="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legacyFlat3" dir="b"/>
          </a:scene3d>
          <a:sp3d extrusionH="430200" prstMaterial="legacyMatte">
            <a:extrusionClr>
              <a:srgbClr val="3333CC"/>
            </a:extrusionClr>
          </a:sp3d>
          <a:extLst/>
        </p:spPr>
        <p:txBody>
          <a:bodyPr rot="10800000"/>
          <a:lstStyle/>
          <a:p>
            <a:pPr>
              <a:defRPr/>
            </a:pPr>
            <a:endParaRPr lang="es-ES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00366" name="6 CuadroTexto"/>
          <p:cNvSpPr txBox="1">
            <a:spLocks noChangeArrowheads="1"/>
          </p:cNvSpPr>
          <p:nvPr/>
        </p:nvSpPr>
        <p:spPr bwMode="auto">
          <a:xfrm>
            <a:off x="209550" y="82550"/>
            <a:ext cx="846690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CCFF3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CCFF33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" altLang="es-ES" b="1" dirty="0" smtClean="0">
                <a:solidFill>
                  <a:srgbClr val="FFFFFF"/>
                </a:solidFill>
                <a:latin typeface="Arial" pitchFamily="34" charset="0"/>
                <a:ea typeface="MS PGothic" pitchFamily="34" charset="-128"/>
              </a:rPr>
              <a:t>PROYECTO RIO SEGURA              ESPAÑA</a:t>
            </a:r>
            <a:endParaRPr lang="es-ES" altLang="es-ES" dirty="0" smtClean="0"/>
          </a:p>
        </p:txBody>
      </p:sp>
    </p:spTree>
    <p:extLst>
      <p:ext uri="{BB962C8B-B14F-4D97-AF65-F5344CB8AC3E}">
        <p14:creationId xmlns:p14="http://schemas.microsoft.com/office/powerpoint/2010/main" val="77192433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ción en blanco">
  <a:themeElements>
    <a:clrScheme name="Presentación en blanc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ción en blanc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CC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chemeClr val="bg2"/>
                </a:outerShdw>
              </a:effectLst>
            </a14:hiddenEffects>
          </a:ext>
          <a:ext uri="{53640926-AAD7-44D8-BBD7-CCE9431645EC}">
            <a14:shadowObscured xmlns:a14="http://schemas.microsoft.com/office/drawing/2010/main" val="1"/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s-ES" sz="3200" b="0" i="0" u="none" strike="noStrike" cap="none" normalizeH="0" baseline="0" smtClean="0">
            <a:ln>
              <a:noFill/>
            </a:ln>
            <a:solidFill>
              <a:srgbClr val="CCFF33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CC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chemeClr val="bg2"/>
                </a:outerShdw>
              </a:effectLst>
            </a14:hiddenEffects>
          </a:ext>
          <a:ext uri="{53640926-AAD7-44D8-BBD7-CCE9431645EC}">
            <a14:shadowObscured xmlns:a14="http://schemas.microsoft.com/office/drawing/2010/main" val="1"/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s-ES" sz="3200" b="0" i="0" u="none" strike="noStrike" cap="none" normalizeH="0" baseline="0" smtClean="0">
            <a:ln>
              <a:noFill/>
            </a:ln>
            <a:solidFill>
              <a:srgbClr val="CCFF33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esentación en blanc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resentación en blanco">
  <a:themeElements>
    <a:clrScheme name="Presentación en blanc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ción en blanc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CC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chemeClr val="bg2"/>
                </a:outerShdw>
              </a:effectLst>
            </a14:hiddenEffects>
          </a:ext>
          <a:ext uri="{53640926-AAD7-44D8-BBD7-CCE9431645EC}">
            <a14:shadowObscured xmlns:a14="http://schemas.microsoft.com/office/drawing/2010/main" val="1"/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s-ES" sz="3200" b="0" i="0" u="none" strike="noStrike" cap="none" normalizeH="0" baseline="0" smtClean="0">
            <a:ln>
              <a:noFill/>
            </a:ln>
            <a:solidFill>
              <a:srgbClr val="CCFF33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CC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chemeClr val="bg2"/>
                </a:outerShdw>
              </a:effectLst>
            </a14:hiddenEffects>
          </a:ext>
          <a:ext uri="{53640926-AAD7-44D8-BBD7-CCE9431645EC}">
            <a14:shadowObscured xmlns:a14="http://schemas.microsoft.com/office/drawing/2010/main" val="1"/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s-ES" sz="3200" b="0" i="0" u="none" strike="noStrike" cap="none" normalizeH="0" baseline="0" smtClean="0">
            <a:ln>
              <a:noFill/>
            </a:ln>
            <a:solidFill>
              <a:srgbClr val="CCFF33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esentación en blanc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Presentación en blanco">
  <a:themeElements>
    <a:clrScheme name="Presentación en blanc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ción en blanc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CC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chemeClr val="bg2"/>
                </a:outerShdw>
              </a:effectLst>
            </a14:hiddenEffects>
          </a:ext>
          <a:ext uri="{53640926-AAD7-44D8-BBD7-CCE9431645EC}">
            <a14:shadowObscured xmlns:a14="http://schemas.microsoft.com/office/drawing/2010/main" val="1"/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s-ES" sz="3200" b="0" i="0" u="none" strike="noStrike" cap="none" normalizeH="0" baseline="0" smtClean="0">
            <a:ln>
              <a:noFill/>
            </a:ln>
            <a:solidFill>
              <a:srgbClr val="CCFF33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CC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chemeClr val="bg2"/>
                </a:outerShdw>
              </a:effectLst>
            </a14:hiddenEffects>
          </a:ext>
          <a:ext uri="{53640926-AAD7-44D8-BBD7-CCE9431645EC}">
            <a14:shadowObscured xmlns:a14="http://schemas.microsoft.com/office/drawing/2010/main" val="1"/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s-ES" sz="3200" b="0" i="0" u="none" strike="noStrike" cap="none" normalizeH="0" baseline="0" smtClean="0">
            <a:ln>
              <a:noFill/>
            </a:ln>
            <a:solidFill>
              <a:srgbClr val="CCFF33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esentación en blanc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ema de Office">
  <a:themeElements>
    <a:clrScheme name="Conam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95C814"/>
      </a:accent1>
      <a:accent2>
        <a:srgbClr val="0087D0"/>
      </a:accent2>
      <a:accent3>
        <a:srgbClr val="4E240E"/>
      </a:accent3>
      <a:accent4>
        <a:srgbClr val="FD7617"/>
      </a:accent4>
      <a:accent5>
        <a:srgbClr val="A5A5A5"/>
      </a:accent5>
      <a:accent6>
        <a:srgbClr val="7F7F7F"/>
      </a:accent6>
      <a:hlink>
        <a:srgbClr val="95C814"/>
      </a:hlink>
      <a:folHlink>
        <a:srgbClr val="FD7617"/>
      </a:folHlink>
    </a:clrScheme>
    <a:fontScheme name="Conama-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1_Tema de Office">
  <a:themeElements>
    <a:clrScheme name="Conam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95C814"/>
      </a:accent1>
      <a:accent2>
        <a:srgbClr val="0087D0"/>
      </a:accent2>
      <a:accent3>
        <a:srgbClr val="4E240E"/>
      </a:accent3>
      <a:accent4>
        <a:srgbClr val="FD7617"/>
      </a:accent4>
      <a:accent5>
        <a:srgbClr val="A5A5A5"/>
      </a:accent5>
      <a:accent6>
        <a:srgbClr val="7F7F7F"/>
      </a:accent6>
      <a:hlink>
        <a:srgbClr val="95C814"/>
      </a:hlink>
      <a:folHlink>
        <a:srgbClr val="FD7617"/>
      </a:folHlink>
    </a:clrScheme>
    <a:fontScheme name="Conama-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Office\Plantillas\Diseños de presentaciones\ABANICOS.POT</Template>
  <TotalTime>17776</TotalTime>
  <Words>267</Words>
  <Application>Microsoft Office PowerPoint</Application>
  <PresentationFormat>Carta (216 x 279 mm)</PresentationFormat>
  <Paragraphs>91</Paragraphs>
  <Slides>10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11</vt:i4>
      </vt:variant>
      <vt:variant>
        <vt:lpstr>Tema</vt:lpstr>
      </vt:variant>
      <vt:variant>
        <vt:i4>5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27" baseType="lpstr">
      <vt:lpstr>MS PGothic</vt:lpstr>
      <vt:lpstr>MS PGothic</vt:lpstr>
      <vt:lpstr>5485</vt:lpstr>
      <vt:lpstr>55 Helvetica Roman</vt:lpstr>
      <vt:lpstr>Arial</vt:lpstr>
      <vt:lpstr>Calibri</vt:lpstr>
      <vt:lpstr>Helvetica Neue</vt:lpstr>
      <vt:lpstr>HelveticaNeue Condensed</vt:lpstr>
      <vt:lpstr>Tahoma</vt:lpstr>
      <vt:lpstr>Times New Roman</vt:lpstr>
      <vt:lpstr>Wingdings</vt:lpstr>
      <vt:lpstr>Presentación en blanco</vt:lpstr>
      <vt:lpstr>1_Presentación en blanco</vt:lpstr>
      <vt:lpstr>4_Presentación en blanco</vt:lpstr>
      <vt:lpstr>Tema de Office</vt:lpstr>
      <vt:lpstr>1_Tema de Office</vt:lpstr>
      <vt:lpstr>Image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CARM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 Foro Int</dc:title>
  <dc:creator>MANUEL SECO</dc:creator>
  <cp:lastModifiedBy>Go</cp:lastModifiedBy>
  <cp:revision>619</cp:revision>
  <cp:lastPrinted>2015-05-04T07:10:25Z</cp:lastPrinted>
  <dcterms:created xsi:type="dcterms:W3CDTF">2001-02-18T07:52:50Z</dcterms:created>
  <dcterms:modified xsi:type="dcterms:W3CDTF">2018-11-29T07:52:55Z</dcterms:modified>
</cp:coreProperties>
</file>